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45"/>
  </p:notesMasterIdLst>
  <p:sldIdLst>
    <p:sldId id="256" r:id="rId2"/>
    <p:sldId id="257" r:id="rId3"/>
    <p:sldId id="258" r:id="rId4"/>
    <p:sldId id="297" r:id="rId5"/>
    <p:sldId id="298" r:id="rId6"/>
    <p:sldId id="299" r:id="rId7"/>
    <p:sldId id="300" r:id="rId8"/>
    <p:sldId id="260" r:id="rId9"/>
    <p:sldId id="270" r:id="rId10"/>
    <p:sldId id="291" r:id="rId11"/>
    <p:sldId id="301" r:id="rId12"/>
    <p:sldId id="305" r:id="rId13"/>
    <p:sldId id="283" r:id="rId14"/>
    <p:sldId id="306" r:id="rId15"/>
    <p:sldId id="307" r:id="rId16"/>
    <p:sldId id="308" r:id="rId17"/>
    <p:sldId id="309" r:id="rId18"/>
    <p:sldId id="289" r:id="rId19"/>
    <p:sldId id="290" r:id="rId20"/>
    <p:sldId id="262" r:id="rId21"/>
    <p:sldId id="288" r:id="rId22"/>
    <p:sldId id="304" r:id="rId23"/>
    <p:sldId id="266" r:id="rId24"/>
    <p:sldId id="267" r:id="rId25"/>
    <p:sldId id="264" r:id="rId26"/>
    <p:sldId id="314" r:id="rId27"/>
    <p:sldId id="313" r:id="rId28"/>
    <p:sldId id="315" r:id="rId29"/>
    <p:sldId id="302" r:id="rId30"/>
    <p:sldId id="310" r:id="rId31"/>
    <p:sldId id="303" r:id="rId32"/>
    <p:sldId id="317" r:id="rId33"/>
    <p:sldId id="318" r:id="rId34"/>
    <p:sldId id="311" r:id="rId35"/>
    <p:sldId id="312" r:id="rId36"/>
    <p:sldId id="273" r:id="rId37"/>
    <p:sldId id="265" r:id="rId38"/>
    <p:sldId id="272" r:id="rId39"/>
    <p:sldId id="278" r:id="rId40"/>
    <p:sldId id="274" r:id="rId41"/>
    <p:sldId id="295" r:id="rId42"/>
    <p:sldId id="293" r:id="rId43"/>
    <p:sldId id="29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66FF"/>
    <a:srgbClr val="009900"/>
    <a:srgbClr val="FF9900"/>
    <a:srgbClr val="CC66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notesViewPr>
    <p:cSldViewPr snapToGrid="0">
      <p:cViewPr>
        <p:scale>
          <a:sx n="85" d="100"/>
          <a:sy n="85" d="100"/>
        </p:scale>
        <p:origin x="1960" y="-9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cobbk12org-my.sharepoint.com/personal/crystal_mast_cobbk12_org/Documents/Coaching/SMI/2017-%202018/Graphs%20for%20August%20Administra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obbk12org-my.sharepoint.com/personal/crystal_mast_cobbk12_org/Documents/Coaching/SMI/2017-%202018/MI%20Data%20Reports%20(December%20Administr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obbk12org-my.sharepoint.com/personal/crystal_mast_cobbk12_org/Documents/Coaching/SMI/2017-%202018/Graphs%20for%20August%20Administr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cobbk12org-my.sharepoint.com/personal/crystal_mast_cobbk12_org/Documents/Coaching/SMI/2017-%202018/MI%20Data%20Reports%20(December%20Administration).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https://cobbk12org-my.sharepoint.com/personal/crystal_mast_cobbk12_org/Documents/Coaching/SMI/2017-%202018/Graphs%20for%20August%20Administration.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oleObject" Target="https://cobbk12org-my.sharepoint.com/personal/crystal_mast_cobbk12_org/Documents/Coaching/SMI/2017-%202018/Graphs%20for%20August%20Administr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obbk12org-my.sharepoint.com/personal/crystal_mast_cobbk12_org/Documents/Coaching/SMI/2017-%202018/MI%20Data%20Reports%20(December%20Administr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smtClean="0"/>
              <a:t>December</a:t>
            </a:r>
            <a:r>
              <a:rPr lang="en-US" sz="2000" b="1" baseline="0" dirty="0" smtClean="0"/>
              <a:t> - 2017</a:t>
            </a:r>
            <a:endParaRPr lang="en-US"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2D0-4F25-B3C8-2B6181CC598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2D0-4F25-B3C8-2B6181CC598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2D0-4F25-B3C8-2B6181CC598B}"/>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72D0-4F25-B3C8-2B6181CC598B}"/>
              </c:ext>
            </c:extLst>
          </c:dPt>
          <c:dLbls>
            <c:dLbl>
              <c:idx val="0"/>
              <c:layout>
                <c:manualLayout>
                  <c:x val="2.6990813077022419E-2"/>
                  <c:y val="4.014585483712580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2D0-4F25-B3C8-2B6181CC598B}"/>
                </c:ext>
              </c:extLst>
            </c:dLbl>
            <c:dLbl>
              <c:idx val="1"/>
              <c:layout>
                <c:manualLayout>
                  <c:x val="4.9023980086582965E-2"/>
                  <c:y val="-3.35820510290247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2D0-4F25-B3C8-2B6181CC598B}"/>
                </c:ext>
              </c:extLst>
            </c:dLbl>
            <c:dLbl>
              <c:idx val="2"/>
              <c:layout>
                <c:manualLayout>
                  <c:x val="-3.8354804903490212E-2"/>
                  <c:y val="-7.363858934641195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2D0-4F25-B3C8-2B6181CC598B}"/>
                </c:ext>
              </c:extLst>
            </c:dLbl>
            <c:dLbl>
              <c:idx val="3"/>
              <c:layout>
                <c:manualLayout>
                  <c:x val="-2.3729054362586991E-2"/>
                  <c:y val="2.541319094551380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2D0-4F25-B3C8-2B6181CC59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Advanced</c:v>
                </c:pt>
                <c:pt idx="1">
                  <c:v>Proficient</c:v>
                </c:pt>
                <c:pt idx="2">
                  <c:v>Basic</c:v>
                </c:pt>
                <c:pt idx="3">
                  <c:v>Below Basic</c:v>
                </c:pt>
              </c:strCache>
            </c:strRef>
          </c:cat>
          <c:val>
            <c:numRef>
              <c:f>Sheet1!$B$2:$B$5</c:f>
              <c:numCache>
                <c:formatCode>0%</c:formatCode>
                <c:ptCount val="4"/>
                <c:pt idx="0">
                  <c:v>0.22</c:v>
                </c:pt>
                <c:pt idx="1">
                  <c:v>0.24</c:v>
                </c:pt>
                <c:pt idx="2">
                  <c:v>0.35</c:v>
                </c:pt>
                <c:pt idx="3">
                  <c:v>0.18</c:v>
                </c:pt>
              </c:numCache>
            </c:numRef>
          </c:val>
          <c:extLst>
            <c:ext xmlns:c16="http://schemas.microsoft.com/office/drawing/2014/chart" uri="{C3380CC4-5D6E-409C-BE32-E72D297353CC}">
              <c16:uniqueId val="{00000008-72D0-4F25-B3C8-2B6181CC598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6th Grade</a:t>
            </a:r>
            <a:r>
              <a:rPr lang="en-US" sz="1800" b="1" baseline="0" dirty="0"/>
              <a:t> MI August 2017</a:t>
            </a:r>
            <a:endParaRPr lang="en-US" sz="1800" b="1" dirty="0"/>
          </a:p>
        </c:rich>
      </c:tx>
      <c:layout>
        <c:manualLayout>
          <c:xMode val="edge"/>
          <c:yMode val="edge"/>
          <c:x val="0.26216385240775486"/>
          <c:y val="1.585775281996312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ysClr val="windowText" lastClr="000000"/>
              </a:solidFill>
            </a:ln>
          </c:spPr>
          <c:dPt>
            <c:idx val="0"/>
            <c:bubble3D val="0"/>
            <c:spPr>
              <a:solidFill>
                <a:schemeClr val="accent6"/>
              </a:solidFill>
              <a:ln w="19050">
                <a:solidFill>
                  <a:sysClr val="windowText" lastClr="000000"/>
                </a:solidFill>
              </a:ln>
              <a:effectLst/>
            </c:spPr>
            <c:extLst>
              <c:ext xmlns:c16="http://schemas.microsoft.com/office/drawing/2014/chart" uri="{C3380CC4-5D6E-409C-BE32-E72D297353CC}">
                <c16:uniqueId val="{00000001-6C43-495E-9842-DC6BE3298EC5}"/>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6C43-495E-9842-DC6BE3298EC5}"/>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6C43-495E-9842-DC6BE3298EC5}"/>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6C43-495E-9842-DC6BE3298EC5}"/>
              </c:ext>
            </c:extLst>
          </c:dPt>
          <c:dLbls>
            <c:dLbl>
              <c:idx val="0"/>
              <c:layout>
                <c:manualLayout>
                  <c:x val="-0.16260162601626019"/>
                  <c:y val="5.49558220717170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43-495E-9842-DC6BE3298EC5}"/>
                </c:ext>
              </c:extLst>
            </c:dLbl>
            <c:dLbl>
              <c:idx val="1"/>
              <c:layout>
                <c:manualLayout>
                  <c:x val="0.11257035647279549"/>
                  <c:y val="5.69684638860630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C43-495E-9842-DC6BE3298EC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'6th Grade Graph'!$A$2:$A$5</c:f>
              <c:strCache>
                <c:ptCount val="4"/>
                <c:pt idx="0">
                  <c:v>Advanced</c:v>
                </c:pt>
                <c:pt idx="1">
                  <c:v>Proficient</c:v>
                </c:pt>
                <c:pt idx="2">
                  <c:v>Basic</c:v>
                </c:pt>
                <c:pt idx="3">
                  <c:v>Below Basic</c:v>
                </c:pt>
              </c:strCache>
            </c:strRef>
          </c:cat>
          <c:val>
            <c:numRef>
              <c:f>'6th Grade Graph'!$B$2:$B$5</c:f>
              <c:numCache>
                <c:formatCode>0%</c:formatCode>
                <c:ptCount val="4"/>
                <c:pt idx="0">
                  <c:v>0</c:v>
                </c:pt>
                <c:pt idx="1">
                  <c:v>4.573170731707317E-2</c:v>
                </c:pt>
                <c:pt idx="2">
                  <c:v>0.34146341463414637</c:v>
                </c:pt>
                <c:pt idx="3">
                  <c:v>0.61280487804878048</c:v>
                </c:pt>
              </c:numCache>
            </c:numRef>
          </c:val>
          <c:extLst>
            <c:ext xmlns:c16="http://schemas.microsoft.com/office/drawing/2014/chart" uri="{C3380CC4-5D6E-409C-BE32-E72D297353CC}">
              <c16:uniqueId val="{00000008-6C43-495E-9842-DC6BE3298EC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6th Grade</a:t>
            </a:r>
            <a:r>
              <a:rPr lang="en-US" sz="1800" b="1" baseline="0" dirty="0"/>
              <a:t> MI December 2017</a:t>
            </a:r>
            <a:endParaRPr lang="en-US" sz="1800" b="1" dirty="0"/>
          </a:p>
        </c:rich>
      </c:tx>
      <c:layout>
        <c:manualLayout>
          <c:xMode val="edge"/>
          <c:yMode val="edge"/>
          <c:x val="0.26216385240775486"/>
          <c:y val="1.585775281996312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ysClr val="windowText" lastClr="000000"/>
              </a:solidFill>
            </a:ln>
          </c:spPr>
          <c:dPt>
            <c:idx val="0"/>
            <c:bubble3D val="0"/>
            <c:spPr>
              <a:solidFill>
                <a:schemeClr val="accent6"/>
              </a:solidFill>
              <a:ln w="19050">
                <a:solidFill>
                  <a:sysClr val="windowText" lastClr="000000"/>
                </a:solidFill>
              </a:ln>
              <a:effectLst/>
            </c:spPr>
            <c:extLst>
              <c:ext xmlns:c16="http://schemas.microsoft.com/office/drawing/2014/chart" uri="{C3380CC4-5D6E-409C-BE32-E72D297353CC}">
                <c16:uniqueId val="{00000001-21EC-4CEC-B4CA-40A503D3473C}"/>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21EC-4CEC-B4CA-40A503D3473C}"/>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21EC-4CEC-B4CA-40A503D3473C}"/>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21EC-4CEC-B4CA-40A503D3473C}"/>
              </c:ext>
            </c:extLst>
          </c:dPt>
          <c:dLbls>
            <c:dLbl>
              <c:idx val="0"/>
              <c:layout>
                <c:manualLayout>
                  <c:x val="-0.16260162601626019"/>
                  <c:y val="5.49558220717170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1EC-4CEC-B4CA-40A503D3473C}"/>
                </c:ext>
              </c:extLst>
            </c:dLbl>
            <c:dLbl>
              <c:idx val="1"/>
              <c:layout>
                <c:manualLayout>
                  <c:x val="0.11257035647279549"/>
                  <c:y val="5.69684638860630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EC-4CEC-B4CA-40A503D3473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'[MI Data Reports (December Administration).xlsx]6th Grade Graph'!$A$2:$A$5</c:f>
              <c:strCache>
                <c:ptCount val="4"/>
                <c:pt idx="0">
                  <c:v>Advanced</c:v>
                </c:pt>
                <c:pt idx="1">
                  <c:v>Proficient</c:v>
                </c:pt>
                <c:pt idx="2">
                  <c:v>Basic</c:v>
                </c:pt>
                <c:pt idx="3">
                  <c:v>Below Basic</c:v>
                </c:pt>
              </c:strCache>
            </c:strRef>
          </c:cat>
          <c:val>
            <c:numRef>
              <c:f>'[MI Data Reports (December Administration).xlsx]6th Grade Graph'!$B$2:$B$5</c:f>
              <c:numCache>
                <c:formatCode>0%</c:formatCode>
                <c:ptCount val="4"/>
                <c:pt idx="0">
                  <c:v>0</c:v>
                </c:pt>
                <c:pt idx="1">
                  <c:v>0.19</c:v>
                </c:pt>
                <c:pt idx="2">
                  <c:v>0.42</c:v>
                </c:pt>
                <c:pt idx="3">
                  <c:v>0.39</c:v>
                </c:pt>
              </c:numCache>
            </c:numRef>
          </c:val>
          <c:extLst>
            <c:ext xmlns:c16="http://schemas.microsoft.com/office/drawing/2014/chart" uri="{C3380CC4-5D6E-409C-BE32-E72D297353CC}">
              <c16:uniqueId val="{00000008-21EC-4CEC-B4CA-40A503D3473C}"/>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7th Grade</a:t>
            </a:r>
            <a:r>
              <a:rPr lang="en-US" sz="1800" b="1" baseline="0" dirty="0"/>
              <a:t> MI August 2017</a:t>
            </a:r>
            <a:endParaRPr lang="en-US" sz="1800" b="1" dirty="0"/>
          </a:p>
        </c:rich>
      </c:tx>
      <c:layout>
        <c:manualLayout>
          <c:xMode val="edge"/>
          <c:yMode val="edge"/>
          <c:x val="0.27443633998875139"/>
          <c:y val="2.19451384498481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ysClr val="windowText" lastClr="000000"/>
              </a:solidFill>
            </a:ln>
          </c:spPr>
          <c:dPt>
            <c:idx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1-F3FF-49DB-A847-870C6B13BFF1}"/>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F3FF-49DB-A847-870C6B13BFF1}"/>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F3FF-49DB-A847-870C6B13BFF1}"/>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F3FF-49DB-A847-870C6B13BFF1}"/>
              </c:ext>
            </c:extLst>
          </c:dPt>
          <c:dLbls>
            <c:dLbl>
              <c:idx val="0"/>
              <c:layout>
                <c:manualLayout>
                  <c:x val="-0.19166666666666668"/>
                  <c:y val="4.62962962962962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FF-49DB-A847-870C6B13BFF1}"/>
                </c:ext>
              </c:extLst>
            </c:dLbl>
            <c:dLbl>
              <c:idx val="1"/>
              <c:layout>
                <c:manualLayout>
                  <c:x val="6.6666666666666666E-2"/>
                  <c:y val="6.94444444444444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3FF-49DB-A847-870C6B13BFF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'7th Grade Graph'!$A$2:$A$5</c:f>
              <c:strCache>
                <c:ptCount val="4"/>
                <c:pt idx="0">
                  <c:v>Advanced</c:v>
                </c:pt>
                <c:pt idx="1">
                  <c:v>Proficient</c:v>
                </c:pt>
                <c:pt idx="2">
                  <c:v>Basic</c:v>
                </c:pt>
                <c:pt idx="3">
                  <c:v>Below Basic</c:v>
                </c:pt>
              </c:strCache>
            </c:strRef>
          </c:cat>
          <c:val>
            <c:numRef>
              <c:f>'7th Grade Graph'!$B$2:$B$5</c:f>
              <c:numCache>
                <c:formatCode>0%</c:formatCode>
                <c:ptCount val="4"/>
                <c:pt idx="0">
                  <c:v>3.0959752321981001E-3</c:v>
                </c:pt>
                <c:pt idx="1">
                  <c:v>0.16408668730650156</c:v>
                </c:pt>
                <c:pt idx="2">
                  <c:v>0.22910216718266255</c:v>
                </c:pt>
                <c:pt idx="3">
                  <c:v>0.60371517027863775</c:v>
                </c:pt>
              </c:numCache>
            </c:numRef>
          </c:val>
          <c:extLst>
            <c:ext xmlns:c16="http://schemas.microsoft.com/office/drawing/2014/chart" uri="{C3380CC4-5D6E-409C-BE32-E72D297353CC}">
              <c16:uniqueId val="{00000008-F3FF-49DB-A847-870C6B13BF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8th Grade MI December</a:t>
            </a:r>
            <a:r>
              <a:rPr lang="en-US" sz="1800" b="1" baseline="0" dirty="0"/>
              <a:t> 2017</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ysClr val="windowText" lastClr="000000"/>
              </a:solidFill>
            </a:ln>
          </c:spPr>
          <c:dPt>
            <c:idx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1-D444-4D30-B989-6AFD745B2429}"/>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D444-4D30-B989-6AFD745B2429}"/>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D444-4D30-B989-6AFD745B2429}"/>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D444-4D30-B989-6AFD745B2429}"/>
              </c:ext>
            </c:extLst>
          </c:dPt>
          <c:dLbls>
            <c:dLbl>
              <c:idx val="0"/>
              <c:layout>
                <c:manualLayout>
                  <c:x val="-0.21944444444444444"/>
                  <c:y val="5.09259259259259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44-4D30-B989-6AFD745B2429}"/>
                </c:ext>
              </c:extLst>
            </c:dLbl>
            <c:dLbl>
              <c:idx val="1"/>
              <c:layout>
                <c:manualLayout>
                  <c:x val="0.05"/>
                  <c:y val="4.16666666666666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44-4D30-B989-6AFD745B242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'[MI Data Reports (December Administration).xlsx]8th Grade Graph'!$A$2:$A$5</c:f>
              <c:strCache>
                <c:ptCount val="4"/>
                <c:pt idx="0">
                  <c:v>Advanced</c:v>
                </c:pt>
                <c:pt idx="1">
                  <c:v>Proficient</c:v>
                </c:pt>
                <c:pt idx="2">
                  <c:v>Basic</c:v>
                </c:pt>
                <c:pt idx="3">
                  <c:v>Below Basic</c:v>
                </c:pt>
              </c:strCache>
            </c:strRef>
          </c:cat>
          <c:val>
            <c:numRef>
              <c:f>'[MI Data Reports (December Administration).xlsx]8th Grade Graph'!$B$2:$B$5</c:f>
              <c:numCache>
                <c:formatCode>0%</c:formatCode>
                <c:ptCount val="4"/>
                <c:pt idx="0">
                  <c:v>0.05</c:v>
                </c:pt>
                <c:pt idx="1">
                  <c:v>0.16</c:v>
                </c:pt>
                <c:pt idx="2">
                  <c:v>0.36</c:v>
                </c:pt>
                <c:pt idx="3">
                  <c:v>0.43</c:v>
                </c:pt>
              </c:numCache>
            </c:numRef>
          </c:val>
          <c:extLst>
            <c:ext xmlns:c16="http://schemas.microsoft.com/office/drawing/2014/chart" uri="{C3380CC4-5D6E-409C-BE32-E72D297353CC}">
              <c16:uniqueId val="{00000008-D444-4D30-B989-6AFD745B2429}"/>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8th Grade MI August</a:t>
            </a:r>
            <a:r>
              <a:rPr lang="en-US" sz="1800" b="1" baseline="0" dirty="0"/>
              <a:t> 2017</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ln>
              <a:solidFill>
                <a:sysClr val="windowText" lastClr="000000"/>
              </a:solidFill>
            </a:ln>
          </c:spPr>
          <c:dPt>
            <c:idx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1-0232-4595-A151-DBE3D12AEEBD}"/>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0232-4595-A151-DBE3D12AEEBD}"/>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0232-4595-A151-DBE3D12AEEBD}"/>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0232-4595-A151-DBE3D12AEEBD}"/>
              </c:ext>
            </c:extLst>
          </c:dPt>
          <c:dLbls>
            <c:dLbl>
              <c:idx val="0"/>
              <c:layout>
                <c:manualLayout>
                  <c:x val="-0.21944444444444444"/>
                  <c:y val="5.09259259259259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232-4595-A151-DBE3D12AEEBD}"/>
                </c:ext>
              </c:extLst>
            </c:dLbl>
            <c:dLbl>
              <c:idx val="1"/>
              <c:layout>
                <c:manualLayout>
                  <c:x val="0.05"/>
                  <c:y val="4.16666666666666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232-4595-A151-DBE3D12AEEB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'8th Grade Graph'!$A$2:$A$5</c:f>
              <c:strCache>
                <c:ptCount val="4"/>
                <c:pt idx="0">
                  <c:v>Advanced</c:v>
                </c:pt>
                <c:pt idx="1">
                  <c:v>Proficient</c:v>
                </c:pt>
                <c:pt idx="2">
                  <c:v>Basic</c:v>
                </c:pt>
                <c:pt idx="3">
                  <c:v>Below Basic</c:v>
                </c:pt>
              </c:strCache>
            </c:strRef>
          </c:cat>
          <c:val>
            <c:numRef>
              <c:f>'8th Grade Graph'!$B$2:$B$5</c:f>
              <c:numCache>
                <c:formatCode>0%</c:formatCode>
                <c:ptCount val="4"/>
                <c:pt idx="0">
                  <c:v>2.4324324324324326E-2</c:v>
                </c:pt>
                <c:pt idx="1">
                  <c:v>0.12432432432432433</c:v>
                </c:pt>
                <c:pt idx="2">
                  <c:v>0.21351351351351353</c:v>
                </c:pt>
                <c:pt idx="3">
                  <c:v>0.63783783783783787</c:v>
                </c:pt>
              </c:numCache>
            </c:numRef>
          </c:val>
          <c:extLst>
            <c:ext xmlns:c16="http://schemas.microsoft.com/office/drawing/2014/chart" uri="{C3380CC4-5D6E-409C-BE32-E72D297353CC}">
              <c16:uniqueId val="{00000008-0232-4595-A151-DBE3D12AEEB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baseline="0" dirty="0" smtClean="0"/>
              <a:t>August - 2017</a:t>
            </a:r>
            <a:endParaRPr lang="en-US"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C6A-4E92-BA44-514582B143A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C6A-4E92-BA44-514582B143A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C6A-4E92-BA44-514582B143A5}"/>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C6A-4E92-BA44-514582B143A5}"/>
              </c:ext>
            </c:extLst>
          </c:dPt>
          <c:dLbls>
            <c:dLbl>
              <c:idx val="0"/>
              <c:layout>
                <c:manualLayout>
                  <c:x val="4.9415911203262108E-2"/>
                  <c:y val="2.437272931517123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C6A-4E92-BA44-514582B143A5}"/>
                </c:ext>
              </c:extLst>
            </c:dLbl>
            <c:dLbl>
              <c:idx val="1"/>
              <c:layout>
                <c:manualLayout>
                  <c:x val="1.6924228177727103E-2"/>
                  <c:y val="3.330597839562671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C6A-4E92-BA44-514582B143A5}"/>
                </c:ext>
              </c:extLst>
            </c:dLbl>
            <c:dLbl>
              <c:idx val="2"/>
              <c:layout>
                <c:manualLayout>
                  <c:x val="-0.10237467385343309"/>
                  <c:y val="-0.1178218368696175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C6A-4E92-BA44-514582B143A5}"/>
                </c:ext>
              </c:extLst>
            </c:dLbl>
            <c:dLbl>
              <c:idx val="3"/>
              <c:layout>
                <c:manualLayout>
                  <c:x val="-4.2536157598427236E-2"/>
                  <c:y val="-1.073852634582701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C6A-4E92-BA44-514582B143A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Sheet1!$A$7:$A$10</c:f>
              <c:strCache>
                <c:ptCount val="4"/>
                <c:pt idx="0">
                  <c:v>Advanced</c:v>
                </c:pt>
                <c:pt idx="1">
                  <c:v>Proficient</c:v>
                </c:pt>
                <c:pt idx="2">
                  <c:v>Basic</c:v>
                </c:pt>
                <c:pt idx="3">
                  <c:v>Below Basic</c:v>
                </c:pt>
              </c:strCache>
            </c:strRef>
          </c:cat>
          <c:val>
            <c:numRef>
              <c:f>Sheet1!$B$7:$B$10</c:f>
              <c:numCache>
                <c:formatCode>0%</c:formatCode>
                <c:ptCount val="4"/>
                <c:pt idx="0">
                  <c:v>0.17</c:v>
                </c:pt>
                <c:pt idx="1">
                  <c:v>0.25</c:v>
                </c:pt>
                <c:pt idx="2">
                  <c:v>0.36</c:v>
                </c:pt>
                <c:pt idx="3">
                  <c:v>0.22</c:v>
                </c:pt>
              </c:numCache>
            </c:numRef>
          </c:val>
          <c:extLst>
            <c:ext xmlns:c16="http://schemas.microsoft.com/office/drawing/2014/chart" uri="{C3380CC4-5D6E-409C-BE32-E72D297353CC}">
              <c16:uniqueId val="{00000008-8C6A-4E92-BA44-514582B143A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smtClean="0"/>
              <a:t>December</a:t>
            </a:r>
            <a:endParaRPr lang="en-US" sz="2400" b="1" dirty="0"/>
          </a:p>
        </c:rich>
      </c:tx>
      <c:layout>
        <c:manualLayout>
          <c:xMode val="edge"/>
          <c:yMode val="edge"/>
          <c:x val="0.371786191506275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145-4117-9317-65CC4D5A608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145-4117-9317-65CC4D5A608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145-4117-9317-65CC4D5A608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145-4117-9317-65CC4D5A608A}"/>
              </c:ext>
            </c:extLst>
          </c:dPt>
          <c:dLbls>
            <c:dLbl>
              <c:idx val="0"/>
              <c:layout>
                <c:manualLayout>
                  <c:x val="5.0160707732982E-2"/>
                  <c:y val="1.537465275404110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145-4117-9317-65CC4D5A608A}"/>
                </c:ext>
              </c:extLst>
            </c:dLbl>
            <c:dLbl>
              <c:idx val="1"/>
              <c:layout>
                <c:manualLayout>
                  <c:x val="2.8748955510263633E-2"/>
                  <c:y val="3.522661877210100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145-4117-9317-65CC4D5A608A}"/>
                </c:ext>
              </c:extLst>
            </c:dLbl>
            <c:dLbl>
              <c:idx val="2"/>
              <c:layout>
                <c:manualLayout>
                  <c:x val="-0.10898743075419896"/>
                  <c:y val="-7.284117109670683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145-4117-9317-65CC4D5A608A}"/>
                </c:ext>
              </c:extLst>
            </c:dLbl>
            <c:dLbl>
              <c:idx val="3"/>
              <c:layout>
                <c:manualLayout>
                  <c:x val="-3.9891947813092708E-2"/>
                  <c:y val="5.204556612743849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145-4117-9317-65CC4D5A608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Sheet2!$A$2:$A$5</c:f>
              <c:strCache>
                <c:ptCount val="4"/>
                <c:pt idx="0">
                  <c:v>Advanced</c:v>
                </c:pt>
                <c:pt idx="1">
                  <c:v>Proficient</c:v>
                </c:pt>
                <c:pt idx="2">
                  <c:v>Basic</c:v>
                </c:pt>
                <c:pt idx="3">
                  <c:v>Below Basic</c:v>
                </c:pt>
              </c:strCache>
            </c:strRef>
          </c:cat>
          <c:val>
            <c:numRef>
              <c:f>Sheet2!$B$2:$B$5</c:f>
              <c:numCache>
                <c:formatCode>0%</c:formatCode>
                <c:ptCount val="4"/>
                <c:pt idx="0">
                  <c:v>0.17</c:v>
                </c:pt>
                <c:pt idx="1">
                  <c:v>0.19</c:v>
                </c:pt>
                <c:pt idx="2">
                  <c:v>0.38</c:v>
                </c:pt>
                <c:pt idx="3">
                  <c:v>0.26</c:v>
                </c:pt>
              </c:numCache>
            </c:numRef>
          </c:val>
          <c:extLst>
            <c:ext xmlns:c16="http://schemas.microsoft.com/office/drawing/2014/chart" uri="{C3380CC4-5D6E-409C-BE32-E72D297353CC}">
              <c16:uniqueId val="{00000008-4145-4117-9317-65CC4D5A608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smtClean="0"/>
              <a:t>December</a:t>
            </a:r>
            <a:r>
              <a:rPr lang="en-US" sz="2000" b="1" baseline="0" dirty="0" smtClean="0"/>
              <a:t> 2017</a:t>
            </a:r>
            <a:endParaRPr lang="en-US"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3D8-44CF-B98C-8843E0AF994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3D8-44CF-B98C-8843E0AF994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3D8-44CF-B98C-8843E0AF994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D3D8-44CF-B98C-8843E0AF9944}"/>
              </c:ext>
            </c:extLst>
          </c:dPt>
          <c:dLbls>
            <c:dLbl>
              <c:idx val="0"/>
              <c:layout>
                <c:manualLayout>
                  <c:x val="2.9363687198521393E-2"/>
                  <c:y val="-3.4690679112085046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3D8-44CF-B98C-8843E0AF9944}"/>
                </c:ext>
              </c:extLst>
            </c:dLbl>
            <c:dLbl>
              <c:idx val="1"/>
              <c:layout>
                <c:manualLayout>
                  <c:x val="4.1727710226361722E-2"/>
                  <c:y val="-6.314312858559510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3D8-44CF-B98C-8843E0AF9944}"/>
                </c:ext>
              </c:extLst>
            </c:dLbl>
            <c:dLbl>
              <c:idx val="2"/>
              <c:layout>
                <c:manualLayout>
                  <c:x val="-4.1118112208472633E-2"/>
                  <c:y val="-6.82737925999161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3D8-44CF-B98C-8843E0AF9944}"/>
                </c:ext>
              </c:extLst>
            </c:dLbl>
            <c:dLbl>
              <c:idx val="3"/>
              <c:layout>
                <c:manualLayout>
                  <c:x val="-5.5333025423316445E-2"/>
                  <c:y val="2.684682605176631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3D8-44CF-B98C-8843E0AF994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'7th Grade'!$A$2:$A$5</c:f>
              <c:strCache>
                <c:ptCount val="4"/>
                <c:pt idx="0">
                  <c:v>Advanced</c:v>
                </c:pt>
                <c:pt idx="1">
                  <c:v>Proficient</c:v>
                </c:pt>
                <c:pt idx="2">
                  <c:v>Basic</c:v>
                </c:pt>
                <c:pt idx="3">
                  <c:v>Below Basic</c:v>
                </c:pt>
              </c:strCache>
            </c:strRef>
          </c:cat>
          <c:val>
            <c:numRef>
              <c:f>'7th Grade'!$B$2:$B$5</c:f>
              <c:numCache>
                <c:formatCode>0%</c:formatCode>
                <c:ptCount val="4"/>
                <c:pt idx="0">
                  <c:v>0.23</c:v>
                </c:pt>
                <c:pt idx="1">
                  <c:v>0.23</c:v>
                </c:pt>
                <c:pt idx="2">
                  <c:v>0.36</c:v>
                </c:pt>
                <c:pt idx="3">
                  <c:v>0.18</c:v>
                </c:pt>
              </c:numCache>
            </c:numRef>
          </c:val>
          <c:extLst>
            <c:ext xmlns:c16="http://schemas.microsoft.com/office/drawing/2014/chart" uri="{C3380CC4-5D6E-409C-BE32-E72D297353CC}">
              <c16:uniqueId val="{00000008-D3D8-44CF-B98C-8843E0AF994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baseline="0" dirty="0" smtClean="0"/>
              <a:t>August 2017</a:t>
            </a:r>
            <a:endParaRPr lang="en-US" sz="20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465-4000-91E6-B0FED94075E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465-4000-91E6-B0FED94075E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465-4000-91E6-B0FED94075EF}"/>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465-4000-91E6-B0FED94075EF}"/>
              </c:ext>
            </c:extLst>
          </c:dPt>
          <c:dLbls>
            <c:dLbl>
              <c:idx val="0"/>
              <c:layout>
                <c:manualLayout>
                  <c:x val="2.9363687198521393E-2"/>
                  <c:y val="-3.4690679112085046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65-4000-91E6-B0FED94075EF}"/>
                </c:ext>
              </c:extLst>
            </c:dLbl>
            <c:dLbl>
              <c:idx val="1"/>
              <c:layout>
                <c:manualLayout>
                  <c:x val="4.1727710226361722E-2"/>
                  <c:y val="-6.314312858559510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465-4000-91E6-B0FED94075EF}"/>
                </c:ext>
              </c:extLst>
            </c:dLbl>
            <c:dLbl>
              <c:idx val="2"/>
              <c:layout>
                <c:manualLayout>
                  <c:x val="-4.1118112208472633E-2"/>
                  <c:y val="-6.82737925999161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465-4000-91E6-B0FED94075EF}"/>
                </c:ext>
              </c:extLst>
            </c:dLbl>
            <c:dLbl>
              <c:idx val="3"/>
              <c:layout>
                <c:manualLayout>
                  <c:x val="-5.5333025423316445E-2"/>
                  <c:y val="2.684682605176631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465-4000-91E6-B0FED94075E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'7th Grade'!$A$2:$A$5</c:f>
              <c:strCache>
                <c:ptCount val="4"/>
                <c:pt idx="0">
                  <c:v>Advanced</c:v>
                </c:pt>
                <c:pt idx="1">
                  <c:v>Proficient</c:v>
                </c:pt>
                <c:pt idx="2">
                  <c:v>Basic</c:v>
                </c:pt>
                <c:pt idx="3">
                  <c:v>Below Basic</c:v>
                </c:pt>
              </c:strCache>
            </c:strRef>
          </c:cat>
          <c:val>
            <c:numRef>
              <c:f>'7th Grade'!$B$2:$B$5</c:f>
              <c:numCache>
                <c:formatCode>0%</c:formatCode>
                <c:ptCount val="4"/>
                <c:pt idx="0">
                  <c:v>0.21</c:v>
                </c:pt>
                <c:pt idx="1">
                  <c:v>0.21</c:v>
                </c:pt>
                <c:pt idx="2">
                  <c:v>0.36</c:v>
                </c:pt>
                <c:pt idx="3">
                  <c:v>0.21</c:v>
                </c:pt>
              </c:numCache>
            </c:numRef>
          </c:val>
          <c:extLst>
            <c:ext xmlns:c16="http://schemas.microsoft.com/office/drawing/2014/chart" uri="{C3380CC4-5D6E-409C-BE32-E72D297353CC}">
              <c16:uniqueId val="{00000008-B465-4000-91E6-B0FED94075E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smtClean="0"/>
              <a:t>December</a:t>
            </a:r>
            <a:r>
              <a:rPr lang="en-US" sz="2400" b="1" baseline="0" dirty="0" smtClean="0"/>
              <a:t> 2017</a:t>
            </a:r>
            <a:endParaRPr lang="en-US" sz="2400" b="1" dirty="0"/>
          </a:p>
        </c:rich>
      </c:tx>
      <c:layout>
        <c:manualLayout>
          <c:xMode val="edge"/>
          <c:yMode val="edge"/>
          <c:x val="0.35574444623196094"/>
          <c:y val="4.50448959285561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A37-4D50-B7DD-E31CD29F716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A37-4D50-B7DD-E31CD29F716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A37-4D50-B7DD-E31CD29F716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A37-4D50-B7DD-E31CD29F7167}"/>
              </c:ext>
            </c:extLst>
          </c:dPt>
          <c:dLbls>
            <c:dLbl>
              <c:idx val="0"/>
              <c:layout>
                <c:manualLayout>
                  <c:x val="5.0956227187600534E-3"/>
                  <c:y val="-1.2154437653929143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A37-4D50-B7DD-E31CD29F7167}"/>
                </c:ext>
              </c:extLst>
            </c:dLbl>
            <c:dLbl>
              <c:idx val="1"/>
              <c:layout>
                <c:manualLayout>
                  <c:x val="7.5426411046052425E-2"/>
                  <c:y val="-8.180941227364027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A37-4D50-B7DD-E31CD29F7167}"/>
                </c:ext>
              </c:extLst>
            </c:dLbl>
            <c:dLbl>
              <c:idx val="2"/>
              <c:layout>
                <c:manualLayout>
                  <c:x val="-5.6702339730835521E-2"/>
                  <c:y val="4.991301532033250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A37-4D50-B7DD-E31CD29F7167}"/>
                </c:ext>
              </c:extLst>
            </c:dLbl>
            <c:dLbl>
              <c:idx val="3"/>
              <c:layout>
                <c:manualLayout>
                  <c:x val="-6.4608573921145995E-2"/>
                  <c:y val="4.095569585351623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A37-4D50-B7DD-E31CD29F716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'8th Grade'!$A$2:$A$5</c:f>
              <c:strCache>
                <c:ptCount val="4"/>
                <c:pt idx="0">
                  <c:v>Advanced</c:v>
                </c:pt>
                <c:pt idx="1">
                  <c:v>Proficient</c:v>
                </c:pt>
                <c:pt idx="2">
                  <c:v>Basic</c:v>
                </c:pt>
                <c:pt idx="3">
                  <c:v>Below Basic</c:v>
                </c:pt>
              </c:strCache>
            </c:strRef>
          </c:cat>
          <c:val>
            <c:numRef>
              <c:f>'8th Grade'!$B$2:$B$5</c:f>
              <c:numCache>
                <c:formatCode>0%</c:formatCode>
                <c:ptCount val="4"/>
                <c:pt idx="0">
                  <c:v>0.23</c:v>
                </c:pt>
                <c:pt idx="1">
                  <c:v>0.31</c:v>
                </c:pt>
                <c:pt idx="2">
                  <c:v>0.32</c:v>
                </c:pt>
                <c:pt idx="3">
                  <c:v>0.14000000000000001</c:v>
                </c:pt>
              </c:numCache>
            </c:numRef>
          </c:val>
          <c:extLst>
            <c:ext xmlns:c16="http://schemas.microsoft.com/office/drawing/2014/chart" uri="{C3380CC4-5D6E-409C-BE32-E72D297353CC}">
              <c16:uniqueId val="{00000008-5A37-4D50-B7DD-E31CD29F716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baseline="0" dirty="0" smtClean="0"/>
              <a:t>August 2017</a:t>
            </a:r>
            <a:endParaRPr lang="en-US" sz="2400" b="1" dirty="0"/>
          </a:p>
        </c:rich>
      </c:tx>
      <c:layout>
        <c:manualLayout>
          <c:xMode val="edge"/>
          <c:yMode val="edge"/>
          <c:x val="0.35574444623196094"/>
          <c:y val="4.50448959285561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298-492F-8DE9-71E23EE7227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298-492F-8DE9-71E23EE7227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298-492F-8DE9-71E23EE7227F}"/>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298-492F-8DE9-71E23EE7227F}"/>
              </c:ext>
            </c:extLst>
          </c:dPt>
          <c:dLbls>
            <c:dLbl>
              <c:idx val="0"/>
              <c:layout>
                <c:manualLayout>
                  <c:x val="5.0956227187600534E-3"/>
                  <c:y val="-1.2154437653929143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98-492F-8DE9-71E23EE7227F}"/>
                </c:ext>
              </c:extLst>
            </c:dLbl>
            <c:dLbl>
              <c:idx val="1"/>
              <c:layout>
                <c:manualLayout>
                  <c:x val="7.5426411046052425E-2"/>
                  <c:y val="-8.180941227364027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98-492F-8DE9-71E23EE7227F}"/>
                </c:ext>
              </c:extLst>
            </c:dLbl>
            <c:dLbl>
              <c:idx val="2"/>
              <c:layout>
                <c:manualLayout>
                  <c:x val="-5.6702339730835521E-2"/>
                  <c:y val="4.991301532033250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98-492F-8DE9-71E23EE7227F}"/>
                </c:ext>
              </c:extLst>
            </c:dLbl>
            <c:dLbl>
              <c:idx val="3"/>
              <c:layout>
                <c:manualLayout>
                  <c:x val="-6.4608573921145995E-2"/>
                  <c:y val="4.095569585351623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298-492F-8DE9-71E23EE7227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'8th Grade'!$A$2:$A$5</c:f>
              <c:strCache>
                <c:ptCount val="4"/>
                <c:pt idx="0">
                  <c:v>Advanced</c:v>
                </c:pt>
                <c:pt idx="1">
                  <c:v>Proficient</c:v>
                </c:pt>
                <c:pt idx="2">
                  <c:v>Basic</c:v>
                </c:pt>
                <c:pt idx="3">
                  <c:v>Below Basic</c:v>
                </c:pt>
              </c:strCache>
            </c:strRef>
          </c:cat>
          <c:val>
            <c:numRef>
              <c:f>'8th Grade'!$B$2:$B$5</c:f>
              <c:numCache>
                <c:formatCode>0%</c:formatCode>
                <c:ptCount val="4"/>
                <c:pt idx="0">
                  <c:v>0.19</c:v>
                </c:pt>
                <c:pt idx="1">
                  <c:v>0.31</c:v>
                </c:pt>
                <c:pt idx="2">
                  <c:v>0.37</c:v>
                </c:pt>
                <c:pt idx="3">
                  <c:v>0.13</c:v>
                </c:pt>
              </c:numCache>
            </c:numRef>
          </c:val>
          <c:extLst>
            <c:ext xmlns:c16="http://schemas.microsoft.com/office/drawing/2014/chart" uri="{C3380CC4-5D6E-409C-BE32-E72D297353CC}">
              <c16:uniqueId val="{00000008-5298-492F-8DE9-71E23EE7227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err="1"/>
              <a:t>School</a:t>
            </a:r>
            <a:r>
              <a:rPr lang="en-US" sz="1800" b="1" baseline="0" dirty="0" err="1"/>
              <a:t>wide</a:t>
            </a:r>
            <a:r>
              <a:rPr lang="en-US" sz="1800" b="1" baseline="0" dirty="0"/>
              <a:t> MI August 2017</a:t>
            </a:r>
            <a:endParaRPr lang="en-US" sz="1800" b="1" dirty="0"/>
          </a:p>
        </c:rich>
      </c:tx>
      <c:layout>
        <c:manualLayout>
          <c:xMode val="edge"/>
          <c:yMode val="edge"/>
          <c:x val="0.20950678040244969"/>
          <c:y val="9.2592592592592587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1-D043-4433-8AB2-68DA6DF35038}"/>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D043-4433-8AB2-68DA6DF35038}"/>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D043-4433-8AB2-68DA6DF35038}"/>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D043-4433-8AB2-68DA6DF35038}"/>
              </c:ext>
            </c:extLst>
          </c:dPt>
          <c:dLbls>
            <c:dLbl>
              <c:idx val="0"/>
              <c:layout>
                <c:manualLayout>
                  <c:x val="-0.21388888888888888"/>
                  <c:y val="4.629629629629629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043-4433-8AB2-68DA6DF35038}"/>
                </c:ext>
              </c:extLst>
            </c:dLbl>
            <c:dLbl>
              <c:idx val="1"/>
              <c:layout>
                <c:manualLayout>
                  <c:x val="4.7222222222222221E-2"/>
                  <c:y val="3.703703703703703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043-4433-8AB2-68DA6DF35038}"/>
                </c:ext>
              </c:extLst>
            </c:dLbl>
            <c:dLbl>
              <c:idx val="2"/>
              <c:layout>
                <c:manualLayout>
                  <c:x val="7.4999999999999997E-2"/>
                  <c:y val="0.1342592592592591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D043-4433-8AB2-68DA6DF35038}"/>
                </c:ext>
              </c:extLst>
            </c:dLbl>
            <c:dLbl>
              <c:idx val="3"/>
              <c:layout>
                <c:manualLayout>
                  <c:x val="-2.2222222222222227E-2"/>
                  <c:y val="5.555555555555546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D043-4433-8AB2-68DA6DF3503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'Schoolwide Graph'!$A$2:$A$5</c:f>
              <c:strCache>
                <c:ptCount val="4"/>
                <c:pt idx="0">
                  <c:v>Advanced</c:v>
                </c:pt>
                <c:pt idx="1">
                  <c:v>Proficient</c:v>
                </c:pt>
                <c:pt idx="2">
                  <c:v>Basic</c:v>
                </c:pt>
                <c:pt idx="3">
                  <c:v>Below Basic</c:v>
                </c:pt>
              </c:strCache>
            </c:strRef>
          </c:cat>
          <c:val>
            <c:numRef>
              <c:f>'Schoolwide Graph'!$B$2:$B$5</c:f>
              <c:numCache>
                <c:formatCode>0%</c:formatCode>
                <c:ptCount val="4"/>
                <c:pt idx="0">
                  <c:v>9.7943192948090115E-3</c:v>
                </c:pt>
                <c:pt idx="1">
                  <c:v>0.11165523996082272</c:v>
                </c:pt>
                <c:pt idx="2">
                  <c:v>0.25954946131243878</c:v>
                </c:pt>
                <c:pt idx="3">
                  <c:v>0.61900097943192944</c:v>
                </c:pt>
              </c:numCache>
            </c:numRef>
          </c:val>
          <c:extLst>
            <c:ext xmlns:c16="http://schemas.microsoft.com/office/drawing/2014/chart" uri="{C3380CC4-5D6E-409C-BE32-E72D297353CC}">
              <c16:uniqueId val="{00000008-D043-4433-8AB2-68DA6DF3503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err="1"/>
              <a:t>School</a:t>
            </a:r>
            <a:r>
              <a:rPr lang="en-US" sz="1800" b="1" baseline="0" dirty="0" err="1"/>
              <a:t>wide</a:t>
            </a:r>
            <a:r>
              <a:rPr lang="en-US" sz="1800" b="1" baseline="0" dirty="0"/>
              <a:t> MI December 2017</a:t>
            </a:r>
            <a:endParaRPr lang="en-US" sz="1800" b="1" dirty="0"/>
          </a:p>
        </c:rich>
      </c:tx>
      <c:layout>
        <c:manualLayout>
          <c:xMode val="edge"/>
          <c:yMode val="edge"/>
          <c:x val="0.19839552762615711"/>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1-481D-482B-A408-B5DA30A163A7}"/>
              </c:ext>
            </c:extLst>
          </c:dPt>
          <c:dPt>
            <c:idx val="1"/>
            <c:bubble3D val="0"/>
            <c:spPr>
              <a:solidFill>
                <a:srgbClr val="FFFF00"/>
              </a:solidFill>
              <a:ln w="19050">
                <a:solidFill>
                  <a:sysClr val="windowText" lastClr="000000"/>
                </a:solidFill>
              </a:ln>
              <a:effectLst/>
            </c:spPr>
            <c:extLst>
              <c:ext xmlns:c16="http://schemas.microsoft.com/office/drawing/2014/chart" uri="{C3380CC4-5D6E-409C-BE32-E72D297353CC}">
                <c16:uniqueId val="{00000003-481D-482B-A408-B5DA30A163A7}"/>
              </c:ext>
            </c:extLst>
          </c:dPt>
          <c:dPt>
            <c:idx val="2"/>
            <c:bubble3D val="0"/>
            <c:spPr>
              <a:solidFill>
                <a:srgbClr val="FFC000"/>
              </a:solidFill>
              <a:ln w="19050">
                <a:solidFill>
                  <a:sysClr val="windowText" lastClr="000000"/>
                </a:solidFill>
              </a:ln>
              <a:effectLst/>
            </c:spPr>
            <c:extLst>
              <c:ext xmlns:c16="http://schemas.microsoft.com/office/drawing/2014/chart" uri="{C3380CC4-5D6E-409C-BE32-E72D297353CC}">
                <c16:uniqueId val="{00000005-481D-482B-A408-B5DA30A163A7}"/>
              </c:ext>
            </c:extLst>
          </c:dPt>
          <c:dPt>
            <c:idx val="3"/>
            <c:bubble3D val="0"/>
            <c:spPr>
              <a:solidFill>
                <a:srgbClr val="FF0000"/>
              </a:solidFill>
              <a:ln w="19050">
                <a:solidFill>
                  <a:sysClr val="windowText" lastClr="000000"/>
                </a:solidFill>
              </a:ln>
              <a:effectLst/>
            </c:spPr>
            <c:extLst>
              <c:ext xmlns:c16="http://schemas.microsoft.com/office/drawing/2014/chart" uri="{C3380CC4-5D6E-409C-BE32-E72D297353CC}">
                <c16:uniqueId val="{00000007-481D-482B-A408-B5DA30A163A7}"/>
              </c:ext>
            </c:extLst>
          </c:dPt>
          <c:dLbls>
            <c:dLbl>
              <c:idx val="0"/>
              <c:layout>
                <c:manualLayout>
                  <c:x val="-0.21388888888888888"/>
                  <c:y val="4.6296296296296294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81D-482B-A408-B5DA30A163A7}"/>
                </c:ext>
              </c:extLst>
            </c:dLbl>
            <c:dLbl>
              <c:idx val="1"/>
              <c:layout>
                <c:manualLayout>
                  <c:x val="4.7222222222222221E-2"/>
                  <c:y val="3.7037037037037035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81D-482B-A408-B5DA30A163A7}"/>
                </c:ext>
              </c:extLst>
            </c:dLbl>
            <c:dLbl>
              <c:idx val="2"/>
              <c:layout>
                <c:manualLayout>
                  <c:x val="7.4999999999999997E-2"/>
                  <c:y val="0.13425925925925916"/>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81D-482B-A408-B5DA30A163A7}"/>
                </c:ext>
              </c:extLst>
            </c:dLbl>
            <c:dLbl>
              <c:idx val="3"/>
              <c:layout>
                <c:manualLayout>
                  <c:x val="-2.2222222222222227E-2"/>
                  <c:y val="5.5555555555555469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81D-482B-A408-B5DA30A163A7}"/>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'[MI Data Reports (December Administration).xlsx]Schoolwide Graph'!$A$2:$A$5</c:f>
              <c:strCache>
                <c:ptCount val="4"/>
                <c:pt idx="0">
                  <c:v>Advanced</c:v>
                </c:pt>
                <c:pt idx="1">
                  <c:v>Proficient</c:v>
                </c:pt>
                <c:pt idx="2">
                  <c:v>Basic</c:v>
                </c:pt>
                <c:pt idx="3">
                  <c:v>Below Basic</c:v>
                </c:pt>
              </c:strCache>
            </c:strRef>
          </c:cat>
          <c:val>
            <c:numRef>
              <c:f>'[MI Data Reports (December Administration).xlsx]Schoolwide Graph'!$B$2:$B$5</c:f>
              <c:numCache>
                <c:formatCode>0%</c:formatCode>
                <c:ptCount val="4"/>
                <c:pt idx="0">
                  <c:v>0.03</c:v>
                </c:pt>
                <c:pt idx="1">
                  <c:v>0.2</c:v>
                </c:pt>
                <c:pt idx="2">
                  <c:v>0.38</c:v>
                </c:pt>
                <c:pt idx="3">
                  <c:v>0.4</c:v>
                </c:pt>
              </c:numCache>
            </c:numRef>
          </c:val>
          <c:extLst>
            <c:ext xmlns:c16="http://schemas.microsoft.com/office/drawing/2014/chart" uri="{C3380CC4-5D6E-409C-BE32-E72D297353CC}">
              <c16:uniqueId val="{00000008-481D-482B-A408-B5DA30A163A7}"/>
            </c:ext>
          </c:extLst>
        </c:ser>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757953193350831"/>
          <c:y val="0.26730205599300089"/>
          <c:w val="0.22493780659798623"/>
          <c:h val="0.312502187226596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0.26619</cdr:y>
    </cdr:from>
    <cdr:to>
      <cdr:x>0.22189</cdr:x>
      <cdr:y>0.41403</cdr:y>
    </cdr:to>
    <cdr:sp macro="" textlink="">
      <cdr:nvSpPr>
        <cdr:cNvPr id="2" name="TextBox 1"/>
        <cdr:cNvSpPr txBox="1"/>
      </cdr:nvSpPr>
      <cdr:spPr>
        <a:xfrm xmlns:a="http://schemas.openxmlformats.org/drawingml/2006/main">
          <a:off x="0" y="1104126"/>
          <a:ext cx="1188065" cy="6132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53% Basic/</a:t>
          </a:r>
        </a:p>
        <a:p xmlns:a="http://schemas.openxmlformats.org/drawingml/2006/main">
          <a:r>
            <a:rPr lang="en-US" sz="1600" b="1" dirty="0" smtClean="0"/>
            <a:t>Below</a:t>
          </a:r>
          <a:endParaRPr lang="en-US" sz="1600" b="1" dirty="0"/>
        </a:p>
      </cdr:txBody>
    </cdr:sp>
  </cdr:relSizeAnchor>
  <cdr:relSizeAnchor xmlns:cdr="http://schemas.openxmlformats.org/drawingml/2006/chartDrawing">
    <cdr:from>
      <cdr:x>0.77991</cdr:x>
      <cdr:y>0.3038</cdr:y>
    </cdr:from>
    <cdr:to>
      <cdr:x>1</cdr:x>
      <cdr:y>0.52425</cdr:y>
    </cdr:to>
    <cdr:sp macro="" textlink="">
      <cdr:nvSpPr>
        <cdr:cNvPr id="3" name="TextBox 2"/>
        <cdr:cNvSpPr txBox="1"/>
      </cdr:nvSpPr>
      <cdr:spPr>
        <a:xfrm xmlns:a="http://schemas.openxmlformats.org/drawingml/2006/main">
          <a:off x="4175893" y="1260141"/>
          <a:ext cx="117842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46% Proficient,</a:t>
          </a:r>
        </a:p>
        <a:p xmlns:a="http://schemas.openxmlformats.org/drawingml/2006/main">
          <a:r>
            <a:rPr lang="en-US" sz="1400" b="1" dirty="0" smtClean="0"/>
            <a:t>Advanced</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0.75253</cdr:x>
      <cdr:y>0.23254</cdr:y>
    </cdr:from>
    <cdr:to>
      <cdr:x>1</cdr:x>
      <cdr:y>0.45815</cdr:y>
    </cdr:to>
    <cdr:sp macro="" textlink="">
      <cdr:nvSpPr>
        <cdr:cNvPr id="2" name="TextBox 1"/>
        <cdr:cNvSpPr txBox="1"/>
      </cdr:nvSpPr>
      <cdr:spPr>
        <a:xfrm xmlns:a="http://schemas.openxmlformats.org/drawingml/2006/main">
          <a:off x="4071125" y="938781"/>
          <a:ext cx="1338826" cy="910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42% Proficient/</a:t>
          </a:r>
        </a:p>
        <a:p xmlns:a="http://schemas.openxmlformats.org/drawingml/2006/main">
          <a:r>
            <a:rPr lang="en-US" sz="1600" b="1" dirty="0" smtClean="0"/>
            <a:t>Advanced</a:t>
          </a:r>
          <a:endParaRPr lang="en-US"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0.06144</cdr:x>
      <cdr:y>0.3518</cdr:y>
    </cdr:from>
    <cdr:to>
      <cdr:x>0.22092</cdr:x>
      <cdr:y>0.57665</cdr:y>
    </cdr:to>
    <cdr:sp macro="" textlink="">
      <cdr:nvSpPr>
        <cdr:cNvPr id="2" name="TextBox 1"/>
        <cdr:cNvSpPr txBox="1"/>
      </cdr:nvSpPr>
      <cdr:spPr>
        <a:xfrm xmlns:a="http://schemas.openxmlformats.org/drawingml/2006/main">
          <a:off x="352302" y="1384499"/>
          <a:ext cx="914401" cy="8849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54% Basic/</a:t>
          </a:r>
        </a:p>
        <a:p xmlns:a="http://schemas.openxmlformats.org/drawingml/2006/main">
          <a:r>
            <a:rPr lang="en-US" sz="1600" b="1" dirty="0" smtClean="0"/>
            <a:t>Below</a:t>
          </a:r>
          <a:endParaRPr lang="en-US" sz="1600" b="1" dirty="0"/>
        </a:p>
      </cdr:txBody>
    </cdr:sp>
  </cdr:relSizeAnchor>
  <cdr:relSizeAnchor xmlns:cdr="http://schemas.openxmlformats.org/drawingml/2006/chartDrawing">
    <cdr:from>
      <cdr:x>0.72623</cdr:x>
      <cdr:y>0.31807</cdr:y>
    </cdr:from>
    <cdr:to>
      <cdr:x>0.98086</cdr:x>
      <cdr:y>0.43549</cdr:y>
    </cdr:to>
    <cdr:sp macro="" textlink="">
      <cdr:nvSpPr>
        <cdr:cNvPr id="3" name="TextBox 2"/>
        <cdr:cNvSpPr txBox="1"/>
      </cdr:nvSpPr>
      <cdr:spPr>
        <a:xfrm xmlns:a="http://schemas.openxmlformats.org/drawingml/2006/main">
          <a:off x="4164016" y="1251762"/>
          <a:ext cx="1459979" cy="4621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46% Prof./Adv</a:t>
          </a:r>
          <a:r>
            <a:rPr lang="en-US" sz="1100" dirty="0" smtClean="0"/>
            <a:t>.</a:t>
          </a:r>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0.75785</cdr:x>
      <cdr:y>0.24814</cdr:y>
    </cdr:from>
    <cdr:to>
      <cdr:x>0.94322</cdr:x>
      <cdr:y>0.48667</cdr:y>
    </cdr:to>
    <cdr:sp macro="" textlink="">
      <cdr:nvSpPr>
        <cdr:cNvPr id="2" name="TextBox 1"/>
        <cdr:cNvSpPr txBox="1"/>
      </cdr:nvSpPr>
      <cdr:spPr>
        <a:xfrm xmlns:a="http://schemas.openxmlformats.org/drawingml/2006/main">
          <a:off x="4462187" y="951202"/>
          <a:ext cx="109143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42% Prof./</a:t>
          </a:r>
        </a:p>
        <a:p xmlns:a="http://schemas.openxmlformats.org/drawingml/2006/main">
          <a:r>
            <a:rPr lang="en-US" sz="1600" b="1" dirty="0" smtClean="0"/>
            <a:t>Adv</a:t>
          </a:r>
          <a:r>
            <a:rPr lang="en-US" sz="1100" dirty="0" smtClean="0"/>
            <a:t>.</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0.05391</cdr:x>
      <cdr:y>0.33998</cdr:y>
    </cdr:from>
    <cdr:to>
      <cdr:x>0.26978</cdr:x>
      <cdr:y>0.52122</cdr:y>
    </cdr:to>
    <cdr:sp macro="" textlink="">
      <cdr:nvSpPr>
        <cdr:cNvPr id="2" name="TextBox 1"/>
        <cdr:cNvSpPr txBox="1"/>
      </cdr:nvSpPr>
      <cdr:spPr>
        <a:xfrm xmlns:a="http://schemas.openxmlformats.org/drawingml/2006/main">
          <a:off x="304469" y="1370310"/>
          <a:ext cx="1219200" cy="7305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46% Basic/</a:t>
          </a:r>
        </a:p>
        <a:p xmlns:a="http://schemas.openxmlformats.org/drawingml/2006/main">
          <a:r>
            <a:rPr lang="en-US" sz="1800" b="1" dirty="0" smtClean="0"/>
            <a:t>Below</a:t>
          </a:r>
          <a:endParaRPr lang="en-US" sz="1800" b="1" dirty="0"/>
        </a:p>
      </cdr:txBody>
    </cdr:sp>
  </cdr:relSizeAnchor>
  <cdr:relSizeAnchor xmlns:cdr="http://schemas.openxmlformats.org/drawingml/2006/chartDrawing">
    <cdr:from>
      <cdr:x>0.71685</cdr:x>
      <cdr:y>0.31795</cdr:y>
    </cdr:from>
    <cdr:to>
      <cdr:x>0.95743</cdr:x>
      <cdr:y>0.54481</cdr:y>
    </cdr:to>
    <cdr:sp macro="" textlink="">
      <cdr:nvSpPr>
        <cdr:cNvPr id="3" name="TextBox 2"/>
        <cdr:cNvSpPr txBox="1"/>
      </cdr:nvSpPr>
      <cdr:spPr>
        <a:xfrm xmlns:a="http://schemas.openxmlformats.org/drawingml/2006/main">
          <a:off x="4048632" y="1281519"/>
          <a:ext cx="135877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54% Prof./Adv</a:t>
          </a:r>
          <a:r>
            <a:rPr lang="en-US" sz="1100" dirty="0" smtClean="0"/>
            <a: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39CF0-3A1F-4BC8-A52A-B1B823664DFF}"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8C66A-BAE6-429E-B054-206C84C016B0}" type="slidenum">
              <a:rPr lang="en-US" smtClean="0"/>
              <a:t>‹#›</a:t>
            </a:fld>
            <a:endParaRPr lang="en-US"/>
          </a:p>
        </p:txBody>
      </p:sp>
    </p:spTree>
    <p:extLst>
      <p:ext uri="{BB962C8B-B14F-4D97-AF65-F5344CB8AC3E}">
        <p14:creationId xmlns:p14="http://schemas.microsoft.com/office/powerpoint/2010/main" val="170027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Explain</a:t>
            </a:r>
            <a:r>
              <a:rPr lang="en-US" baseline="0" dirty="0"/>
              <a:t> the purpose and process for tonight’s session.</a:t>
            </a:r>
          </a:p>
          <a:p>
            <a:pPr marL="171450" indent="-171450">
              <a:buFont typeface="Arial" panose="020B0604020202020204" pitchFamily="34" charset="0"/>
              <a:buChar char="•"/>
            </a:pPr>
            <a:r>
              <a:rPr lang="en-US" baseline="0" dirty="0" smtClean="0"/>
              <a:t>Introductions</a:t>
            </a:r>
          </a:p>
          <a:p>
            <a:pPr marL="171450" indent="-171450">
              <a:buFont typeface="Arial" panose="020B0604020202020204" pitchFamily="34" charset="0"/>
              <a:buChar char="•"/>
            </a:pPr>
            <a:r>
              <a:rPr lang="en-US" dirty="0" smtClean="0"/>
              <a:t>Refer to information in folder</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2</a:t>
            </a:fld>
            <a:endParaRPr lang="en-US"/>
          </a:p>
        </p:txBody>
      </p:sp>
    </p:spTree>
    <p:extLst>
      <p:ext uri="{BB962C8B-B14F-4D97-AF65-F5344CB8AC3E}">
        <p14:creationId xmlns:p14="http://schemas.microsoft.com/office/powerpoint/2010/main" val="166626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Transition</a:t>
            </a:r>
            <a:r>
              <a:rPr lang="en-US" baseline="0"/>
              <a:t> to the Math Inventory.  </a:t>
            </a:r>
          </a:p>
          <a:p>
            <a:pPr marL="171450" indent="-171450">
              <a:buFont typeface="Arial" panose="020B0604020202020204" pitchFamily="34" charset="0"/>
              <a:buChar char="•"/>
            </a:pPr>
            <a:r>
              <a:rPr lang="en-US" baseline="0"/>
              <a:t>Quantiles are similar to Lexile levels.  </a:t>
            </a:r>
          </a:p>
          <a:p>
            <a:pPr marL="171450" indent="-171450">
              <a:buFont typeface="Arial" panose="020B0604020202020204" pitchFamily="34" charset="0"/>
              <a:buChar char="•"/>
            </a:pPr>
            <a:r>
              <a:rPr lang="en-US" baseline="0"/>
              <a:t>The Quantile score helps a teacher gain an understanding as to how ready a student is to meet the current grade level math standards and concepts.  </a:t>
            </a:r>
          </a:p>
          <a:p>
            <a:pPr marL="171450" indent="-171450">
              <a:buFont typeface="Arial" panose="020B0604020202020204" pitchFamily="34" charset="0"/>
              <a:buChar char="•"/>
            </a:pPr>
            <a:r>
              <a:rPr lang="en-US" baseline="0"/>
              <a:t>Students who have low score are lacking specific skills that may be required for them to be able to solve problems in their current grade level.</a:t>
            </a:r>
          </a:p>
          <a:p>
            <a:pPr marL="171450" indent="-171450">
              <a:buFont typeface="Arial" panose="020B0604020202020204" pitchFamily="34" charset="0"/>
              <a:buChar char="•"/>
            </a:pPr>
            <a:endParaRPr lang="en-US" baseline="0"/>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13</a:t>
            </a:fld>
            <a:endParaRPr lang="en-US"/>
          </a:p>
        </p:txBody>
      </p:sp>
    </p:spTree>
    <p:extLst>
      <p:ext uri="{BB962C8B-B14F-4D97-AF65-F5344CB8AC3E}">
        <p14:creationId xmlns:p14="http://schemas.microsoft.com/office/powerpoint/2010/main" val="220845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Scores show the overall growth</a:t>
            </a:r>
            <a:r>
              <a:rPr lang="en-US" baseline="0"/>
              <a:t> last year.</a:t>
            </a:r>
          </a:p>
          <a:p>
            <a:pPr marL="171450" indent="-171450">
              <a:buFont typeface="Arial" panose="020B0604020202020204" pitchFamily="34" charset="0"/>
              <a:buChar char="•"/>
            </a:pPr>
            <a:r>
              <a:rPr lang="en-US" baseline="0"/>
              <a:t>Increase in advanced by 3 % and proficient by 14%.  A decrease in below basic by 13%.  </a:t>
            </a:r>
          </a:p>
          <a:p>
            <a:pPr marL="171450" indent="-171450">
              <a:buFont typeface="Arial" panose="020B0604020202020204" pitchFamily="34" charset="0"/>
              <a:buChar char="•"/>
            </a:pPr>
            <a:r>
              <a:rPr lang="en-US" baseline="0"/>
              <a:t>Area of concern – across grade levels we still have 69% of students scoring and basic or below on the Math Inventory.  </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14</a:t>
            </a:fld>
            <a:endParaRPr lang="en-US"/>
          </a:p>
        </p:txBody>
      </p:sp>
    </p:spTree>
    <p:extLst>
      <p:ext uri="{BB962C8B-B14F-4D97-AF65-F5344CB8AC3E}">
        <p14:creationId xmlns:p14="http://schemas.microsoft.com/office/powerpoint/2010/main" val="133834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Grade</a:t>
            </a:r>
            <a:r>
              <a:rPr lang="en-US" baseline="0" dirty="0"/>
              <a:t> students increased in both students who scored at proficient and advanced and decreased </a:t>
            </a:r>
            <a:r>
              <a:rPr lang="en-US" baseline="0" dirty="0" smtClean="0"/>
              <a:t>the </a:t>
            </a:r>
            <a:r>
              <a:rPr lang="en-US" baseline="0" dirty="0"/>
              <a:t>number of students who scored at basic and below basic.</a:t>
            </a:r>
          </a:p>
          <a:p>
            <a:r>
              <a:rPr lang="en-US" baseline="0" dirty="0"/>
              <a:t>At the beginning of the school year 85% of our incoming 6</a:t>
            </a:r>
            <a:r>
              <a:rPr lang="en-US" baseline="30000" dirty="0"/>
              <a:t>th</a:t>
            </a:r>
            <a:r>
              <a:rPr lang="en-US" baseline="0" dirty="0"/>
              <a:t> graders scored and basic or below. By the end of the year that percentage was reduced by 18%!</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15</a:t>
            </a:fld>
            <a:endParaRPr lang="en-US"/>
          </a:p>
        </p:txBody>
      </p:sp>
    </p:spTree>
    <p:extLst>
      <p:ext uri="{BB962C8B-B14F-4D97-AF65-F5344CB8AC3E}">
        <p14:creationId xmlns:p14="http://schemas.microsoft.com/office/powerpoint/2010/main" val="111845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a:t>
            </a:r>
            <a:r>
              <a:rPr lang="en-US" baseline="30000"/>
              <a:t>th</a:t>
            </a:r>
            <a:r>
              <a:rPr lang="en-US" baseline="0"/>
              <a:t> grade students showed an increase in the number of students scoring at both proficient and advanced.  29% of 7</a:t>
            </a:r>
            <a:r>
              <a:rPr lang="en-US" baseline="30000"/>
              <a:t>th</a:t>
            </a:r>
            <a:r>
              <a:rPr lang="en-US" baseline="0"/>
              <a:t> grade students went to 8</a:t>
            </a:r>
            <a:r>
              <a:rPr lang="en-US" baseline="30000"/>
              <a:t>th</a:t>
            </a:r>
            <a:r>
              <a:rPr lang="en-US" baseline="0"/>
              <a:t> grade ready with the skills ready for 8</a:t>
            </a:r>
            <a:r>
              <a:rPr lang="en-US" baseline="30000"/>
              <a:t>th</a:t>
            </a:r>
            <a:r>
              <a:rPr lang="en-US" baseline="0"/>
              <a:t> grade math.</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16</a:t>
            </a:fld>
            <a:endParaRPr lang="en-US"/>
          </a:p>
        </p:txBody>
      </p:sp>
    </p:spTree>
    <p:extLst>
      <p:ext uri="{BB962C8B-B14F-4D97-AF65-F5344CB8AC3E}">
        <p14:creationId xmlns:p14="http://schemas.microsoft.com/office/powerpoint/2010/main" val="50402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a:t>
            </a:r>
            <a:r>
              <a:rPr lang="en-US" baseline="30000"/>
              <a:t>th</a:t>
            </a:r>
            <a:r>
              <a:rPr lang="en-US"/>
              <a:t> grade students last</a:t>
            </a:r>
            <a:r>
              <a:rPr lang="en-US" baseline="0"/>
              <a:t> year decreased the percentage of students scoring at basic or below by 9%.  An increase of 9 % of students scoring at proficient or advanced.</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17</a:t>
            </a:fld>
            <a:endParaRPr lang="en-US"/>
          </a:p>
        </p:txBody>
      </p:sp>
    </p:spTree>
    <p:extLst>
      <p:ext uri="{BB962C8B-B14F-4D97-AF65-F5344CB8AC3E}">
        <p14:creationId xmlns:p14="http://schemas.microsoft.com/office/powerpoint/2010/main" val="136036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Conclude the MI discussion</a:t>
            </a:r>
            <a:r>
              <a:rPr lang="en-US" baseline="0"/>
              <a:t> by pointing out why the MI score is so important and what students who struggle in math may face in middle school and later in high school.</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18</a:t>
            </a:fld>
            <a:endParaRPr lang="en-US"/>
          </a:p>
        </p:txBody>
      </p:sp>
    </p:spTree>
    <p:extLst>
      <p:ext uri="{BB962C8B-B14F-4D97-AF65-F5344CB8AC3E}">
        <p14:creationId xmlns:p14="http://schemas.microsoft.com/office/powerpoint/2010/main" val="1839937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a:t>
            </a:r>
            <a:r>
              <a:rPr lang="en-US" baseline="0"/>
              <a:t> will address parents whose children scored consistently at proficient and higher.</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19</a:t>
            </a:fld>
            <a:endParaRPr lang="en-US"/>
          </a:p>
        </p:txBody>
      </p:sp>
    </p:spTree>
    <p:extLst>
      <p:ext uri="{BB962C8B-B14F-4D97-AF65-F5344CB8AC3E}">
        <p14:creationId xmlns:p14="http://schemas.microsoft.com/office/powerpoint/2010/main" val="35911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Quantile Chart</a:t>
            </a:r>
            <a:r>
              <a:rPr lang="en-US" baseline="0"/>
              <a:t> is also on the purple sheet with information about the MI.  The chart gives valuable information on how ready a child may be to tackle the math concepts in the next grade level.</a:t>
            </a:r>
          </a:p>
          <a:p>
            <a:r>
              <a:rPr lang="en-US" baseline="0"/>
              <a:t>For example by the end of 5</a:t>
            </a:r>
            <a:r>
              <a:rPr lang="en-US" baseline="30000"/>
              <a:t>th</a:t>
            </a:r>
            <a:r>
              <a:rPr lang="en-US" baseline="0"/>
              <a:t> grade students who have a score between 820-1020 (proficient) by the end of 5</a:t>
            </a:r>
            <a:r>
              <a:rPr lang="en-US" baseline="30000"/>
              <a:t>th</a:t>
            </a:r>
            <a:r>
              <a:rPr lang="en-US" baseline="0"/>
              <a:t> grade are prepared for the math concepts in 6</a:t>
            </a:r>
            <a:r>
              <a:rPr lang="en-US" baseline="30000"/>
              <a:t>th</a:t>
            </a:r>
            <a:r>
              <a:rPr lang="en-US" baseline="0"/>
              <a:t> grade.</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20</a:t>
            </a:fld>
            <a:endParaRPr lang="en-US"/>
          </a:p>
        </p:txBody>
      </p:sp>
    </p:spTree>
    <p:extLst>
      <p:ext uri="{BB962C8B-B14F-4D97-AF65-F5344CB8AC3E}">
        <p14:creationId xmlns:p14="http://schemas.microsoft.com/office/powerpoint/2010/main" val="1129341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in the</a:t>
            </a:r>
            <a:r>
              <a:rPr lang="en-US" baseline="0"/>
              <a:t> presentation parents will revisit their reflection sheet, this time looking at the MI report.  The MI report is different from the RI in that it gives the progression of scores from last year to this year.  </a:t>
            </a:r>
          </a:p>
          <a:p>
            <a:r>
              <a:rPr lang="en-US" baseline="0"/>
              <a:t>Remind parents to take a look at the trend they see in their child’s score and then use the chart to determine whether their child is prepared to the current grade level math concepts.  </a:t>
            </a:r>
          </a:p>
          <a:p>
            <a:r>
              <a:rPr lang="en-US" baseline="0"/>
              <a:t>Students who score and below basic or basic often need to practice basic math skills such as multiplication facts, addition, subtraction, etc.</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21</a:t>
            </a:fld>
            <a:endParaRPr lang="en-US"/>
          </a:p>
        </p:txBody>
      </p:sp>
    </p:spTree>
    <p:extLst>
      <p:ext uri="{BB962C8B-B14F-4D97-AF65-F5344CB8AC3E}">
        <p14:creationId xmlns:p14="http://schemas.microsoft.com/office/powerpoint/2010/main" val="1204084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an</a:t>
            </a:r>
            <a:r>
              <a:rPr lang="en-US" baseline="0"/>
              <a:t> overview of the milestones report that they have in their folder.</a:t>
            </a:r>
          </a:p>
          <a:p>
            <a:r>
              <a:rPr lang="en-US" baseline="0"/>
              <a:t>**It will be important to mention that some students do not have their milestone scores.  This may be due to their transferring from another school or not taking the test last year.  </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23</a:t>
            </a:fld>
            <a:endParaRPr lang="en-US"/>
          </a:p>
        </p:txBody>
      </p:sp>
    </p:spTree>
    <p:extLst>
      <p:ext uri="{BB962C8B-B14F-4D97-AF65-F5344CB8AC3E}">
        <p14:creationId xmlns:p14="http://schemas.microsoft.com/office/powerpoint/2010/main" val="287147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Key understanding</a:t>
            </a:r>
            <a:r>
              <a:rPr lang="en-US" baseline="0" dirty="0"/>
              <a:t> is that the Lexile score that a student receives helps teachers, parents and the student determine whether they are on track for their grade level as well as find text that is appropriate for their grade level.</a:t>
            </a:r>
          </a:p>
          <a:p>
            <a:pPr marL="171450" indent="-171450">
              <a:buFont typeface="Arial" panose="020B0604020202020204" pitchFamily="34" charset="0"/>
              <a:buChar char="•"/>
            </a:pPr>
            <a:r>
              <a:rPr lang="en-US" baseline="0" dirty="0"/>
              <a:t>Teachers use it to determine interventions that may be needed, grouping students and determining the level of support needed when presenting students with content specific text.</a:t>
            </a:r>
          </a:p>
          <a:p>
            <a:pPr marL="171450" indent="-171450">
              <a:buFont typeface="Arial" panose="020B0604020202020204" pitchFamily="34" charset="0"/>
              <a:buChar char="•"/>
            </a:pPr>
            <a:r>
              <a:rPr lang="en-US" baseline="0" dirty="0"/>
              <a:t>Parents and students can use the Lexile level to choose text that is appropriate for their independent reading and practice</a:t>
            </a:r>
            <a:r>
              <a:rPr lang="en-US" baseline="0" dirty="0" smtClean="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smtClean="0"/>
          </a:p>
          <a:p>
            <a:r>
              <a:rPr lang="en-US" dirty="0" smtClean="0"/>
              <a:t>PAWS II</a:t>
            </a:r>
          </a:p>
          <a:p>
            <a:r>
              <a:rPr lang="en-US" dirty="0" smtClean="0"/>
              <a:t>Quick review</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3</a:t>
            </a:fld>
            <a:endParaRPr lang="en-US"/>
          </a:p>
        </p:txBody>
      </p:sp>
    </p:spTree>
    <p:extLst>
      <p:ext uri="{BB962C8B-B14F-4D97-AF65-F5344CB8AC3E}">
        <p14:creationId xmlns:p14="http://schemas.microsoft.com/office/powerpoint/2010/main" val="84749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a:t>
            </a:r>
            <a:r>
              <a:rPr lang="en-US" baseline="0"/>
              <a:t> that for this meeting we will be looking at the achievement levels and what they indicate for their child.  </a:t>
            </a:r>
          </a:p>
          <a:p>
            <a:r>
              <a:rPr lang="en-US" baseline="0"/>
              <a:t>Remind parents that the only grade that takes all 4 content areas are 5</a:t>
            </a:r>
            <a:r>
              <a:rPr lang="en-US" baseline="30000"/>
              <a:t>th</a:t>
            </a:r>
            <a:r>
              <a:rPr lang="en-US" baseline="0"/>
              <a:t> and 8</a:t>
            </a:r>
            <a:r>
              <a:rPr lang="en-US" baseline="30000"/>
              <a:t>th</a:t>
            </a:r>
            <a:r>
              <a:rPr lang="en-US" baseline="0"/>
              <a:t> grades.  For that reason 7</a:t>
            </a:r>
            <a:r>
              <a:rPr lang="en-US" baseline="30000"/>
              <a:t>th</a:t>
            </a:r>
            <a:r>
              <a:rPr lang="en-US" baseline="0"/>
              <a:t> and 8</a:t>
            </a:r>
            <a:r>
              <a:rPr lang="en-US" baseline="30000"/>
              <a:t>th</a:t>
            </a:r>
            <a:r>
              <a:rPr lang="en-US" baseline="0"/>
              <a:t> grade students will only have achievement levels for Math and English Language Arts.</a:t>
            </a:r>
          </a:p>
          <a:p>
            <a:endParaRPr lang="en-US" baseline="0"/>
          </a:p>
        </p:txBody>
      </p:sp>
      <p:sp>
        <p:nvSpPr>
          <p:cNvPr id="4" name="Slide Number Placeholder 3"/>
          <p:cNvSpPr>
            <a:spLocks noGrp="1"/>
          </p:cNvSpPr>
          <p:nvPr>
            <p:ph type="sldNum" sz="quarter" idx="10"/>
          </p:nvPr>
        </p:nvSpPr>
        <p:spPr/>
        <p:txBody>
          <a:bodyPr/>
          <a:lstStyle/>
          <a:p>
            <a:fld id="{23F8C66A-BAE6-429E-B054-206C84C016B0}" type="slidenum">
              <a:rPr lang="en-US" smtClean="0"/>
              <a:t>24</a:t>
            </a:fld>
            <a:endParaRPr lang="en-US"/>
          </a:p>
        </p:txBody>
      </p:sp>
    </p:spTree>
    <p:extLst>
      <p:ext uri="{BB962C8B-B14F-4D97-AF65-F5344CB8AC3E}">
        <p14:creationId xmlns:p14="http://schemas.microsoft.com/office/powerpoint/2010/main" val="365867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a:t>
            </a:r>
            <a:r>
              <a:rPr lang="en-US" baseline="0"/>
              <a:t> this slide to explain each level.  This slide can stay up while parents reflect on their own child’s scores.</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25</a:t>
            </a:fld>
            <a:endParaRPr lang="en-US"/>
          </a:p>
        </p:txBody>
      </p:sp>
    </p:spTree>
    <p:extLst>
      <p:ext uri="{BB962C8B-B14F-4D97-AF65-F5344CB8AC3E}">
        <p14:creationId xmlns:p14="http://schemas.microsoft.com/office/powerpoint/2010/main" val="898188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smtClean="0"/>
              <a:t>Look at </a:t>
            </a:r>
            <a:r>
              <a:rPr lang="en-US" smtClean="0"/>
              <a:t>the rubric</a:t>
            </a:r>
            <a:r>
              <a:rPr lang="en-US" baseline="0" smtClean="0"/>
              <a:t> </a:t>
            </a:r>
            <a:endParaRPr dirty="0"/>
          </a:p>
        </p:txBody>
      </p:sp>
    </p:spTree>
    <p:extLst>
      <p:ext uri="{BB962C8B-B14F-4D97-AF65-F5344CB8AC3E}">
        <p14:creationId xmlns:p14="http://schemas.microsoft.com/office/powerpoint/2010/main" val="2240062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68041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24649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13924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questions are on</a:t>
            </a:r>
            <a:r>
              <a:rPr lang="en-US" baseline="0"/>
              <a:t> the reflection sheet, so it may be a good idea to go back to the achievement levels slide after talking through the questions.</a:t>
            </a:r>
          </a:p>
          <a:p>
            <a:r>
              <a:rPr lang="en-US" baseline="0"/>
              <a:t>*When comparing the scores of the RI or MI to the Milestones it may be helpful to clarify with the following questions:  Does the RI score reflect a similar achievement level on the RI.  For example:  If my child scored at below basic on the MI and at a level 1 – or beginning learner on the Math section it would make sense that their math skills are an area that needs substantial support. </a:t>
            </a:r>
          </a:p>
          <a:p>
            <a:r>
              <a:rPr lang="en-US" baseline="0"/>
              <a:t>*Scores that might surprise them may be if the RI score was at proficient and the Milestone score was at developing.  What other factors may impact that score?</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36</a:t>
            </a:fld>
            <a:endParaRPr lang="en-US"/>
          </a:p>
        </p:txBody>
      </p:sp>
    </p:spTree>
    <p:extLst>
      <p:ext uri="{BB962C8B-B14F-4D97-AF65-F5344CB8AC3E}">
        <p14:creationId xmlns:p14="http://schemas.microsoft.com/office/powerpoint/2010/main" val="275950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a:t>
            </a:r>
            <a:r>
              <a:rPr lang="en-US" baseline="0"/>
              <a:t> what is meant by a SMART goal.  Explain that the next step is to take the reflection on the data and turn it into a specific, attainable and realistic goal for their child. </a:t>
            </a:r>
          </a:p>
          <a:p>
            <a:r>
              <a:rPr lang="en-US" baseline="0"/>
              <a:t>The questions next to each of the SMART goal criteria will help them to think about the kind of goal they want to write. </a:t>
            </a:r>
          </a:p>
          <a:p>
            <a:r>
              <a:rPr lang="en-US" baseline="0"/>
              <a:t>The next slide gives some examples!</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37</a:t>
            </a:fld>
            <a:endParaRPr lang="en-US"/>
          </a:p>
        </p:txBody>
      </p:sp>
    </p:spTree>
    <p:extLst>
      <p:ext uri="{BB962C8B-B14F-4D97-AF65-F5344CB8AC3E}">
        <p14:creationId xmlns:p14="http://schemas.microsoft.com/office/powerpoint/2010/main" val="1560778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reflect each part of the SMART</a:t>
            </a:r>
            <a:r>
              <a:rPr lang="en-US" baseline="0" dirty="0"/>
              <a:t> goal.  </a:t>
            </a:r>
            <a:r>
              <a:rPr lang="en-US" baseline="0" dirty="0" smtClean="0"/>
              <a:t>The next slide provides parents with a frame to use to write their goals</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38</a:t>
            </a:fld>
            <a:endParaRPr lang="en-US"/>
          </a:p>
        </p:txBody>
      </p:sp>
    </p:spTree>
    <p:extLst>
      <p:ext uri="{BB962C8B-B14F-4D97-AF65-F5344CB8AC3E}">
        <p14:creationId xmlns:p14="http://schemas.microsoft.com/office/powerpoint/2010/main" val="1640428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sentence fram</a:t>
            </a:r>
            <a:r>
              <a:rPr lang="en-US" baseline="0" dirty="0"/>
              <a:t>e will be helpful as parent/students try to set a SMART goal.  The SMART goal worksheet is on the back of the reflection sheet.  It will probably be helpful to keep the frame up for parents to use as they write a goal.</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39</a:t>
            </a:fld>
            <a:endParaRPr lang="en-US"/>
          </a:p>
        </p:txBody>
      </p:sp>
    </p:spTree>
    <p:extLst>
      <p:ext uri="{BB962C8B-B14F-4D97-AF65-F5344CB8AC3E}">
        <p14:creationId xmlns:p14="http://schemas.microsoft.com/office/powerpoint/2010/main" val="268070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a:t>
            </a:r>
            <a:r>
              <a:rPr lang="en-US" baseline="0" dirty="0"/>
              <a:t> </a:t>
            </a:r>
            <a:r>
              <a:rPr lang="en-US" baseline="0" dirty="0" smtClean="0"/>
              <a:t>successes so far!  </a:t>
            </a:r>
            <a:r>
              <a:rPr lang="en-US" sz="1400" b="1" baseline="0" dirty="0"/>
              <a:t>Reduced</a:t>
            </a:r>
            <a:r>
              <a:rPr lang="en-US" baseline="0" dirty="0"/>
              <a:t> </a:t>
            </a:r>
            <a:r>
              <a:rPr lang="en-US" u="sng" baseline="0" dirty="0"/>
              <a:t>below basic </a:t>
            </a:r>
            <a:r>
              <a:rPr lang="en-US" baseline="0" dirty="0"/>
              <a:t>by </a:t>
            </a:r>
            <a:r>
              <a:rPr lang="en-US" dirty="0"/>
              <a:t>3</a:t>
            </a:r>
            <a:r>
              <a:rPr lang="en-US" baseline="0" dirty="0" smtClean="0"/>
              <a:t>% </a:t>
            </a:r>
            <a:r>
              <a:rPr lang="en-US" baseline="0" dirty="0"/>
              <a:t>and </a:t>
            </a:r>
            <a:r>
              <a:rPr lang="en-US" u="sng" baseline="0" dirty="0"/>
              <a:t>basic</a:t>
            </a:r>
            <a:r>
              <a:rPr lang="en-US" baseline="0" dirty="0"/>
              <a:t> by </a:t>
            </a:r>
            <a:r>
              <a:rPr lang="en-US" baseline="0" dirty="0" smtClean="0"/>
              <a:t>1%.  </a:t>
            </a:r>
            <a:r>
              <a:rPr lang="en-US" sz="1400" b="1" baseline="0" dirty="0"/>
              <a:t>Increased</a:t>
            </a:r>
            <a:r>
              <a:rPr lang="en-US" baseline="0" dirty="0"/>
              <a:t> </a:t>
            </a:r>
            <a:r>
              <a:rPr lang="en-US" u="sng" baseline="0" dirty="0"/>
              <a:t>advanced</a:t>
            </a:r>
            <a:r>
              <a:rPr lang="en-US" baseline="0" dirty="0"/>
              <a:t> by </a:t>
            </a:r>
            <a:r>
              <a:rPr lang="en-US" dirty="0"/>
              <a:t>4</a:t>
            </a:r>
            <a:r>
              <a:rPr lang="en-US" baseline="0" dirty="0" smtClean="0"/>
              <a:t>%.  </a:t>
            </a:r>
          </a:p>
          <a:p>
            <a:r>
              <a:rPr lang="en-US" sz="1400" dirty="0" smtClean="0"/>
              <a:t>Area of concern</a:t>
            </a:r>
            <a:r>
              <a:rPr lang="en-US" sz="1400" b="1" dirty="0" smtClean="0"/>
              <a:t>: De</a:t>
            </a:r>
            <a:r>
              <a:rPr lang="en-US" sz="1400" b="1" baseline="0" dirty="0" smtClean="0"/>
              <a:t>creased</a:t>
            </a:r>
            <a:r>
              <a:rPr lang="en-US" baseline="0" dirty="0" smtClean="0"/>
              <a:t> </a:t>
            </a:r>
            <a:r>
              <a:rPr lang="en-US" u="sng" baseline="0" dirty="0"/>
              <a:t>proficient</a:t>
            </a:r>
            <a:r>
              <a:rPr lang="en-US" baseline="0" dirty="0"/>
              <a:t> by 9%</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4</a:t>
            </a:fld>
            <a:endParaRPr lang="en-US"/>
          </a:p>
        </p:txBody>
      </p:sp>
    </p:spTree>
    <p:extLst>
      <p:ext uri="{BB962C8B-B14F-4D97-AF65-F5344CB8AC3E}">
        <p14:creationId xmlns:p14="http://schemas.microsoft.com/office/powerpoint/2010/main" val="1521031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what they will find on the strategy handout.  Parents will take a handout of resources they can use at home to help their child reach the SMART goal they set</a:t>
            </a:r>
            <a:r>
              <a:rPr lang="en-US" baseline="0" dirty="0" smtClean="0"/>
              <a:t>.  If time permits may choose a few of the hyperlinks to share with parents.  If not remind them that this PowerPoint will be available on Cooper’s homepage.</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40</a:t>
            </a:fld>
            <a:endParaRPr lang="en-US"/>
          </a:p>
        </p:txBody>
      </p:sp>
    </p:spTree>
    <p:extLst>
      <p:ext uri="{BB962C8B-B14F-4D97-AF65-F5344CB8AC3E}">
        <p14:creationId xmlns:p14="http://schemas.microsoft.com/office/powerpoint/2010/main" val="1452579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what they will find on the strategy handout.  Parents will take a handout of resources they can use at home to help their child reach the SMART goal they set.</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41</a:t>
            </a:fld>
            <a:endParaRPr lang="en-US"/>
          </a:p>
        </p:txBody>
      </p:sp>
    </p:spTree>
    <p:extLst>
      <p:ext uri="{BB962C8B-B14F-4D97-AF65-F5344CB8AC3E}">
        <p14:creationId xmlns:p14="http://schemas.microsoft.com/office/powerpoint/2010/main" val="386503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encourage parents to use the Learning Commitments</a:t>
            </a:r>
            <a:r>
              <a:rPr lang="en-US" baseline="0"/>
              <a:t> organizer in their folder to discuss how they will commit to meeting the goal that they set.  They can then place the learning commitments and goals in a prominent place at home (refrigerator) to remind them.</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42</a:t>
            </a:fld>
            <a:endParaRPr lang="en-US"/>
          </a:p>
        </p:txBody>
      </p:sp>
    </p:spTree>
    <p:extLst>
      <p:ext uri="{BB962C8B-B14F-4D97-AF65-F5344CB8AC3E}">
        <p14:creationId xmlns:p14="http://schemas.microsoft.com/office/powerpoint/2010/main" val="2528059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close the presentation it may be a good time to remind parents about Synergy access and teacher blogs as another tool toward helping their child reach the academic goal they just set.</a:t>
            </a:r>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43</a:t>
            </a:fld>
            <a:endParaRPr lang="en-US"/>
          </a:p>
        </p:txBody>
      </p:sp>
    </p:spTree>
    <p:extLst>
      <p:ext uri="{BB962C8B-B14F-4D97-AF65-F5344CB8AC3E}">
        <p14:creationId xmlns:p14="http://schemas.microsoft.com/office/powerpoint/2010/main" val="412469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There</a:t>
            </a:r>
            <a:r>
              <a:rPr lang="en-US" baseline="0"/>
              <a:t> is a sense of urgency and concern with the results a so many of our students need to increase their Lexile score in order to meet the challenges of grade level text.</a:t>
            </a:r>
          </a:p>
          <a:p>
            <a:pPr marL="171450" indent="-171450">
              <a:buFont typeface="Arial" panose="020B0604020202020204" pitchFamily="34" charset="0"/>
              <a:buChar char="•"/>
            </a:pPr>
            <a:r>
              <a:rPr lang="en-US" baseline="0"/>
              <a:t>Connect parents as to why it is so important that we give them an opportunity to look at their child’s data and consider ways in which they can support their reading growth at home.</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5</a:t>
            </a:fld>
            <a:endParaRPr lang="en-US"/>
          </a:p>
        </p:txBody>
      </p:sp>
    </p:spTree>
    <p:extLst>
      <p:ext uri="{BB962C8B-B14F-4D97-AF65-F5344CB8AC3E}">
        <p14:creationId xmlns:p14="http://schemas.microsoft.com/office/powerpoint/2010/main" val="51533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Similar increase as 6</a:t>
            </a:r>
            <a:r>
              <a:rPr lang="en-US" baseline="30000" dirty="0" smtClean="0"/>
              <a:t>th</a:t>
            </a:r>
            <a:r>
              <a:rPr lang="en-US" dirty="0" smtClean="0"/>
              <a:t> grade of 4%</a:t>
            </a:r>
          </a:p>
          <a:p>
            <a:pPr marL="171450" indent="-171450">
              <a:buFont typeface="Arial" panose="020B0604020202020204" pitchFamily="34" charset="0"/>
              <a:buChar char="•"/>
            </a:pPr>
            <a:r>
              <a:rPr lang="en-US" dirty="0" smtClean="0"/>
              <a:t>There</a:t>
            </a:r>
            <a:r>
              <a:rPr lang="en-US" baseline="0" dirty="0" smtClean="0"/>
              <a:t> </a:t>
            </a:r>
            <a:r>
              <a:rPr lang="en-US" baseline="0" dirty="0"/>
              <a:t>is a sense of urgency and concern with the results a so many of our students need to increase their Lexile score in order to meet the challenges of grade level text.</a:t>
            </a:r>
          </a:p>
          <a:p>
            <a:pPr marL="171450" indent="-171450">
              <a:buFont typeface="Arial" panose="020B0604020202020204" pitchFamily="34" charset="0"/>
              <a:buChar char="•"/>
            </a:pPr>
            <a:r>
              <a:rPr lang="en-US" baseline="0" dirty="0"/>
              <a:t>Connect parents as to why it is so important that we give them an opportunity to look at their child’s data and consider ways in which they can support their reading growth at home.</a:t>
            </a:r>
            <a:endParaRPr lang="en-US" dirty="0"/>
          </a:p>
          <a:p>
            <a:endParaRPr lang="en-US" dirty="0"/>
          </a:p>
        </p:txBody>
      </p:sp>
      <p:sp>
        <p:nvSpPr>
          <p:cNvPr id="4" name="Slide Number Placeholder 3"/>
          <p:cNvSpPr>
            <a:spLocks noGrp="1"/>
          </p:cNvSpPr>
          <p:nvPr>
            <p:ph type="sldNum" sz="quarter" idx="10"/>
          </p:nvPr>
        </p:nvSpPr>
        <p:spPr/>
        <p:txBody>
          <a:bodyPr/>
          <a:lstStyle/>
          <a:p>
            <a:fld id="{23F8C66A-BAE6-429E-B054-206C84C016B0}" type="slidenum">
              <a:rPr lang="en-US" smtClean="0"/>
              <a:t>6</a:t>
            </a:fld>
            <a:endParaRPr lang="en-US"/>
          </a:p>
        </p:txBody>
      </p:sp>
    </p:spTree>
    <p:extLst>
      <p:ext uri="{BB962C8B-B14F-4D97-AF65-F5344CB8AC3E}">
        <p14:creationId xmlns:p14="http://schemas.microsoft.com/office/powerpoint/2010/main" val="69712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There</a:t>
            </a:r>
            <a:r>
              <a:rPr lang="en-US" baseline="0"/>
              <a:t> is a sense of urgency and concern with the results a so many of our students need to increase their Lexile score in order to meet the challenges of grade level text.</a:t>
            </a:r>
          </a:p>
          <a:p>
            <a:pPr marL="171450" indent="-171450">
              <a:buFont typeface="Arial" panose="020B0604020202020204" pitchFamily="34" charset="0"/>
              <a:buChar char="•"/>
            </a:pPr>
            <a:r>
              <a:rPr lang="en-US" baseline="0"/>
              <a:t>Connect parents as to why it is so important that we give them an opportunity to look at their child’s data and consider ways in which they can support their reading growth at home.</a:t>
            </a:r>
            <a:endParaRPr lang="en-US"/>
          </a:p>
          <a:p>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7</a:t>
            </a:fld>
            <a:endParaRPr lang="en-US"/>
          </a:p>
        </p:txBody>
      </p:sp>
    </p:spTree>
    <p:extLst>
      <p:ext uri="{BB962C8B-B14F-4D97-AF65-F5344CB8AC3E}">
        <p14:creationId xmlns:p14="http://schemas.microsoft.com/office/powerpoint/2010/main" val="3365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Conclude</a:t>
            </a:r>
            <a:r>
              <a:rPr lang="en-US" baseline="0"/>
              <a:t> the discussion of the RI and Lexile scores by helping parents see the impact of students who score at basic or below basic.  </a:t>
            </a:r>
          </a:p>
          <a:p>
            <a:pPr marL="171450" indent="-171450">
              <a:buFont typeface="Arial" panose="020B0604020202020204" pitchFamily="34" charset="0"/>
              <a:buChar char="•"/>
            </a:pPr>
            <a:r>
              <a:rPr lang="en-US" baseline="0"/>
              <a:t>It is probably a good idea to read through this slide.</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8</a:t>
            </a:fld>
            <a:endParaRPr lang="en-US"/>
          </a:p>
        </p:txBody>
      </p:sp>
    </p:spTree>
    <p:extLst>
      <p:ext uri="{BB962C8B-B14F-4D97-AF65-F5344CB8AC3E}">
        <p14:creationId xmlns:p14="http://schemas.microsoft.com/office/powerpoint/2010/main" val="105709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a:t>
            </a:r>
            <a:r>
              <a:rPr lang="en-US" baseline="0"/>
              <a:t> slide addresses the concerns that we have with students who score at an advanced level.  </a:t>
            </a:r>
          </a:p>
          <a:p>
            <a:pPr marL="171450" indent="-171450">
              <a:buFont typeface="Arial" panose="020B0604020202020204" pitchFamily="34" charset="0"/>
              <a:buChar char="•"/>
            </a:pPr>
            <a:r>
              <a:rPr lang="en-US" baseline="0"/>
              <a:t>Advanced students find grade level reading “easy” and often are quick to grasp the big ideas.  It is when they are challenged by more challenging text that they resist close reading strategies that require them to slow down, make connections to their prior knowledge or other texts they have read as well as use evidence from a text to support their conclusions or inferences.</a:t>
            </a:r>
          </a:p>
          <a:p>
            <a:pPr marL="171450" indent="-171450">
              <a:buFont typeface="Arial" panose="020B0604020202020204" pitchFamily="34" charset="0"/>
              <a:buChar char="•"/>
            </a:pPr>
            <a:r>
              <a:rPr lang="en-US" baseline="0"/>
              <a:t>It is important that we look for ways to stretch our students and get them to think more deeply about the challenging texts that they are presented with.</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9</a:t>
            </a:fld>
            <a:endParaRPr lang="en-US"/>
          </a:p>
        </p:txBody>
      </p:sp>
    </p:spTree>
    <p:extLst>
      <p:ext uri="{BB962C8B-B14F-4D97-AF65-F5344CB8AC3E}">
        <p14:creationId xmlns:p14="http://schemas.microsoft.com/office/powerpoint/2010/main" val="15110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It</a:t>
            </a:r>
            <a:r>
              <a:rPr lang="en-US" baseline="0"/>
              <a:t> is at this point in the presentation where we direct parents to take a look at their child’s Lexile score.  </a:t>
            </a:r>
          </a:p>
          <a:p>
            <a:pPr marL="171450" indent="-171450">
              <a:buFont typeface="Arial" panose="020B0604020202020204" pitchFamily="34" charset="0"/>
              <a:buChar char="•"/>
            </a:pPr>
            <a:r>
              <a:rPr lang="en-US" baseline="0"/>
              <a:t>Ask parents to look at the Reading Inventory side of the purple sheet.  This provides more information about the Reading Inventory as well as the chart shown here.</a:t>
            </a:r>
          </a:p>
          <a:p>
            <a:pPr marL="171450" indent="-171450">
              <a:buFont typeface="Arial" panose="020B0604020202020204" pitchFamily="34" charset="0"/>
              <a:buChar char="•"/>
            </a:pPr>
            <a:r>
              <a:rPr lang="en-US" baseline="0"/>
              <a:t>Direct their attention to the green reflection sheet and have them take about 5 minutes to review their child’s score and reflect on their score.</a:t>
            </a:r>
          </a:p>
          <a:p>
            <a:pPr marL="171450" indent="-171450">
              <a:buFont typeface="Arial" panose="020B0604020202020204" pitchFamily="34" charset="0"/>
              <a:buChar char="•"/>
            </a:pPr>
            <a:r>
              <a:rPr lang="en-US" baseline="0"/>
              <a:t>Teachers will walk around the room to guide parents with the reflection and resources or answer questions.</a:t>
            </a:r>
            <a:endParaRPr lang="en-US"/>
          </a:p>
        </p:txBody>
      </p:sp>
      <p:sp>
        <p:nvSpPr>
          <p:cNvPr id="4" name="Slide Number Placeholder 3"/>
          <p:cNvSpPr>
            <a:spLocks noGrp="1"/>
          </p:cNvSpPr>
          <p:nvPr>
            <p:ph type="sldNum" sz="quarter" idx="10"/>
          </p:nvPr>
        </p:nvSpPr>
        <p:spPr/>
        <p:txBody>
          <a:bodyPr/>
          <a:lstStyle/>
          <a:p>
            <a:fld id="{23F8C66A-BAE6-429E-B054-206C84C016B0}" type="slidenum">
              <a:rPr lang="en-US" smtClean="0"/>
              <a:t>10</a:t>
            </a:fld>
            <a:endParaRPr lang="en-US"/>
          </a:p>
        </p:txBody>
      </p:sp>
    </p:spTree>
    <p:extLst>
      <p:ext uri="{BB962C8B-B14F-4D97-AF65-F5344CB8AC3E}">
        <p14:creationId xmlns:p14="http://schemas.microsoft.com/office/powerpoint/2010/main" val="324152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2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675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9086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129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5">
    <p:bg>
      <p:bgPr>
        <a:solidFill>
          <a:srgbClr val="FFFFFF"/>
        </a:solidFill>
        <a:effectLst/>
      </p:bgPr>
    </p:bg>
    <p:spTree>
      <p:nvGrpSpPr>
        <p:cNvPr id="1" name="Shape 82"/>
        <p:cNvGrpSpPr/>
        <p:nvPr/>
      </p:nvGrpSpPr>
      <p:grpSpPr>
        <a:xfrm>
          <a:off x="0" y="0"/>
          <a:ext cx="0" cy="0"/>
          <a:chOff x="0" y="0"/>
          <a:chExt cx="0" cy="0"/>
        </a:xfrm>
      </p:grpSpPr>
      <p:sp>
        <p:nvSpPr>
          <p:cNvPr id="83" name="Shape 83"/>
          <p:cNvSpPr/>
          <p:nvPr/>
        </p:nvSpPr>
        <p:spPr>
          <a:xfrm>
            <a:off x="0" y="0"/>
            <a:ext cx="12192000" cy="6858000"/>
          </a:xfrm>
          <a:prstGeom prst="rect">
            <a:avLst/>
          </a:prstGeom>
          <a:solidFill>
            <a:schemeClr val="lt1"/>
          </a:solidFill>
          <a:ln>
            <a:noFill/>
          </a:ln>
        </p:spPr>
        <p:txBody>
          <a:bodyPr wrap="square" lIns="121900" tIns="121900" rIns="121900" bIns="121900" anchor="ctr" anchorCtr="0">
            <a:noAutofit/>
          </a:bodyPr>
          <a:lstStyle/>
          <a:p>
            <a:pPr marL="0" lvl="0" indent="0">
              <a:spcBef>
                <a:spcPts val="0"/>
              </a:spcBef>
              <a:spcAft>
                <a:spcPts val="0"/>
              </a:spcAft>
              <a:buNone/>
            </a:pPr>
            <a:endParaRPr sz="2400"/>
          </a:p>
        </p:txBody>
      </p:sp>
      <p:sp>
        <p:nvSpPr>
          <p:cNvPr id="84" name="Shape 84"/>
          <p:cNvSpPr/>
          <p:nvPr/>
        </p:nvSpPr>
        <p:spPr>
          <a:xfrm>
            <a:off x="0" y="6220767"/>
            <a:ext cx="12192000" cy="637200"/>
          </a:xfrm>
          <a:prstGeom prst="rect">
            <a:avLst/>
          </a:prstGeom>
          <a:solidFill>
            <a:srgbClr val="11294A"/>
          </a:solidFill>
          <a:ln>
            <a:noFill/>
          </a:ln>
        </p:spPr>
        <p:txBody>
          <a:bodyPr wrap="square" lIns="121900" tIns="121900" rIns="121900" bIns="121900" anchor="ctr" anchorCtr="0">
            <a:noAutofit/>
          </a:bodyPr>
          <a:lstStyle/>
          <a:p>
            <a:pPr marL="0" lvl="0" indent="0">
              <a:spcBef>
                <a:spcPts val="0"/>
              </a:spcBef>
              <a:spcAft>
                <a:spcPts val="0"/>
              </a:spcAft>
              <a:buNone/>
            </a:pPr>
            <a:endParaRPr sz="2400"/>
          </a:p>
        </p:txBody>
      </p:sp>
      <p:cxnSp>
        <p:nvCxnSpPr>
          <p:cNvPr id="85" name="Shape 85"/>
          <p:cNvCxnSpPr/>
          <p:nvPr/>
        </p:nvCxnSpPr>
        <p:spPr>
          <a:xfrm>
            <a:off x="1505000" y="2660033"/>
            <a:ext cx="9182000" cy="0"/>
          </a:xfrm>
          <a:prstGeom prst="straightConnector1">
            <a:avLst/>
          </a:prstGeom>
          <a:noFill/>
          <a:ln w="9525" cap="flat" cmpd="sng">
            <a:solidFill>
              <a:schemeClr val="dk1"/>
            </a:solidFill>
            <a:prstDash val="dot"/>
            <a:round/>
            <a:headEnd type="none" w="med" len="med"/>
            <a:tailEnd type="none" w="med" len="med"/>
          </a:ln>
        </p:spPr>
      </p:cxnSp>
      <p:sp>
        <p:nvSpPr>
          <p:cNvPr id="86" name="Shape 86"/>
          <p:cNvSpPr txBox="1">
            <a:spLocks noGrp="1"/>
          </p:cNvSpPr>
          <p:nvPr>
            <p:ph type="title"/>
          </p:nvPr>
        </p:nvSpPr>
        <p:spPr>
          <a:xfrm>
            <a:off x="1505000" y="525600"/>
            <a:ext cx="9182000" cy="1882800"/>
          </a:xfrm>
          <a:prstGeom prst="rect">
            <a:avLst/>
          </a:prstGeom>
          <a:noFill/>
        </p:spPr>
        <p:txBody>
          <a:bodyPr wrap="square" lIns="91425" tIns="91425" rIns="91425" bIns="91425" anchor="b" anchorCtr="0"/>
          <a:lstStyle>
            <a:lvl1pPr lvl="0" algn="ctr">
              <a:lnSpc>
                <a:spcPct val="100000"/>
              </a:lnSpc>
              <a:spcBef>
                <a:spcPts val="0"/>
              </a:spcBef>
              <a:spcAft>
                <a:spcPts val="0"/>
              </a:spcAft>
              <a:buClr>
                <a:schemeClr val="dk1"/>
              </a:buClr>
              <a:buSzPts val="3600"/>
              <a:buNone/>
              <a:defRPr sz="4800" b="1">
                <a:solidFill>
                  <a:srgbClr val="11294A"/>
                </a:solidFill>
              </a:defRPr>
            </a:lvl1pPr>
            <a:lvl2pPr lvl="1" algn="ctr">
              <a:lnSpc>
                <a:spcPct val="100000"/>
              </a:lnSpc>
              <a:spcBef>
                <a:spcPts val="0"/>
              </a:spcBef>
              <a:spcAft>
                <a:spcPts val="0"/>
              </a:spcAft>
              <a:buClr>
                <a:schemeClr val="dk1"/>
              </a:buClr>
              <a:buSzPts val="3600"/>
              <a:buNone/>
              <a:defRPr sz="4800" b="1">
                <a:solidFill>
                  <a:srgbClr val="11294A"/>
                </a:solidFill>
              </a:defRPr>
            </a:lvl2pPr>
            <a:lvl3pPr lvl="2" algn="ctr">
              <a:lnSpc>
                <a:spcPct val="100000"/>
              </a:lnSpc>
              <a:spcBef>
                <a:spcPts val="0"/>
              </a:spcBef>
              <a:spcAft>
                <a:spcPts val="0"/>
              </a:spcAft>
              <a:buClr>
                <a:schemeClr val="dk1"/>
              </a:buClr>
              <a:buSzPts val="3600"/>
              <a:buNone/>
              <a:defRPr sz="4800" b="1">
                <a:solidFill>
                  <a:srgbClr val="11294A"/>
                </a:solidFill>
              </a:defRPr>
            </a:lvl3pPr>
            <a:lvl4pPr lvl="3" algn="ctr">
              <a:lnSpc>
                <a:spcPct val="100000"/>
              </a:lnSpc>
              <a:spcBef>
                <a:spcPts val="0"/>
              </a:spcBef>
              <a:spcAft>
                <a:spcPts val="0"/>
              </a:spcAft>
              <a:buClr>
                <a:schemeClr val="dk1"/>
              </a:buClr>
              <a:buSzPts val="3600"/>
              <a:buNone/>
              <a:defRPr sz="4800" b="1">
                <a:solidFill>
                  <a:srgbClr val="11294A"/>
                </a:solidFill>
              </a:defRPr>
            </a:lvl4pPr>
            <a:lvl5pPr lvl="4" algn="ctr">
              <a:lnSpc>
                <a:spcPct val="100000"/>
              </a:lnSpc>
              <a:spcBef>
                <a:spcPts val="0"/>
              </a:spcBef>
              <a:spcAft>
                <a:spcPts val="0"/>
              </a:spcAft>
              <a:buClr>
                <a:schemeClr val="dk1"/>
              </a:buClr>
              <a:buSzPts val="3600"/>
              <a:buNone/>
              <a:defRPr sz="4800" b="1">
                <a:solidFill>
                  <a:srgbClr val="11294A"/>
                </a:solidFill>
              </a:defRPr>
            </a:lvl5pPr>
            <a:lvl6pPr lvl="5" algn="ctr">
              <a:lnSpc>
                <a:spcPct val="100000"/>
              </a:lnSpc>
              <a:spcBef>
                <a:spcPts val="0"/>
              </a:spcBef>
              <a:spcAft>
                <a:spcPts val="0"/>
              </a:spcAft>
              <a:buClr>
                <a:schemeClr val="dk1"/>
              </a:buClr>
              <a:buSzPts val="3600"/>
              <a:buNone/>
              <a:defRPr sz="4800" b="1">
                <a:solidFill>
                  <a:srgbClr val="11294A"/>
                </a:solidFill>
              </a:defRPr>
            </a:lvl6pPr>
            <a:lvl7pPr lvl="6" algn="ctr">
              <a:lnSpc>
                <a:spcPct val="100000"/>
              </a:lnSpc>
              <a:spcBef>
                <a:spcPts val="0"/>
              </a:spcBef>
              <a:spcAft>
                <a:spcPts val="0"/>
              </a:spcAft>
              <a:buClr>
                <a:schemeClr val="dk1"/>
              </a:buClr>
              <a:buSzPts val="3600"/>
              <a:buNone/>
              <a:defRPr sz="4800" b="1">
                <a:solidFill>
                  <a:srgbClr val="11294A"/>
                </a:solidFill>
              </a:defRPr>
            </a:lvl7pPr>
            <a:lvl8pPr lvl="7" algn="ctr">
              <a:lnSpc>
                <a:spcPct val="100000"/>
              </a:lnSpc>
              <a:spcBef>
                <a:spcPts val="0"/>
              </a:spcBef>
              <a:spcAft>
                <a:spcPts val="0"/>
              </a:spcAft>
              <a:buClr>
                <a:schemeClr val="dk1"/>
              </a:buClr>
              <a:buSzPts val="3600"/>
              <a:buNone/>
              <a:defRPr sz="4800" b="1">
                <a:solidFill>
                  <a:srgbClr val="11294A"/>
                </a:solidFill>
              </a:defRPr>
            </a:lvl8pPr>
            <a:lvl9pPr lvl="8" algn="ctr">
              <a:lnSpc>
                <a:spcPct val="100000"/>
              </a:lnSpc>
              <a:spcBef>
                <a:spcPts val="0"/>
              </a:spcBef>
              <a:spcAft>
                <a:spcPts val="0"/>
              </a:spcAft>
              <a:buClr>
                <a:schemeClr val="dk1"/>
              </a:buClr>
              <a:buSzPts val="3600"/>
              <a:buNone/>
              <a:defRPr sz="4800" b="1">
                <a:solidFill>
                  <a:srgbClr val="11294A"/>
                </a:solidFill>
              </a:defRPr>
            </a:lvl9pPr>
          </a:lstStyle>
          <a:p>
            <a:endParaRPr/>
          </a:p>
        </p:txBody>
      </p:sp>
      <p:sp>
        <p:nvSpPr>
          <p:cNvPr id="87" name="Shape 87"/>
          <p:cNvSpPr txBox="1">
            <a:spLocks noGrp="1"/>
          </p:cNvSpPr>
          <p:nvPr>
            <p:ph type="body" idx="1"/>
          </p:nvPr>
        </p:nvSpPr>
        <p:spPr>
          <a:xfrm>
            <a:off x="1505000" y="2967284"/>
            <a:ext cx="9182000" cy="2929600"/>
          </a:xfrm>
          <a:prstGeom prst="rect">
            <a:avLst/>
          </a:prstGeom>
          <a:noFill/>
        </p:spPr>
        <p:txBody>
          <a:bodyPr wrap="square" lIns="91425" tIns="91425" rIns="91425" bIns="91425" anchor="t" anchorCtr="0"/>
          <a:lstStyle>
            <a:lvl1pPr marL="609585" lvl="0" indent="-440256" algn="ctr">
              <a:lnSpc>
                <a:spcPct val="115000"/>
              </a:lnSpc>
              <a:spcBef>
                <a:spcPts val="0"/>
              </a:spcBef>
              <a:spcAft>
                <a:spcPts val="0"/>
              </a:spcAft>
              <a:buClr>
                <a:schemeClr val="dk2"/>
              </a:buClr>
              <a:buSzPts val="1600"/>
              <a:buChar char="●"/>
              <a:defRPr sz="2133">
                <a:solidFill>
                  <a:schemeClr val="dk2"/>
                </a:solidFill>
              </a:defRPr>
            </a:lvl1pPr>
            <a:lvl2pPr marL="1219170" lvl="1" indent="-423323" algn="ctr">
              <a:lnSpc>
                <a:spcPct val="115000"/>
              </a:lnSpc>
              <a:spcBef>
                <a:spcPts val="2133"/>
              </a:spcBef>
              <a:spcAft>
                <a:spcPts val="0"/>
              </a:spcAft>
              <a:buClr>
                <a:schemeClr val="dk2"/>
              </a:buClr>
              <a:buSzPts val="1400"/>
              <a:buChar char="○"/>
              <a:defRPr sz="1867">
                <a:solidFill>
                  <a:schemeClr val="dk2"/>
                </a:solidFill>
              </a:defRPr>
            </a:lvl2pPr>
            <a:lvl3pPr marL="1828754" lvl="2" indent="-423323" algn="ctr">
              <a:lnSpc>
                <a:spcPct val="115000"/>
              </a:lnSpc>
              <a:spcBef>
                <a:spcPts val="2133"/>
              </a:spcBef>
              <a:spcAft>
                <a:spcPts val="0"/>
              </a:spcAft>
              <a:buClr>
                <a:schemeClr val="dk2"/>
              </a:buClr>
              <a:buSzPts val="1400"/>
              <a:buChar char="■"/>
              <a:defRPr sz="1867">
                <a:solidFill>
                  <a:schemeClr val="dk2"/>
                </a:solidFill>
              </a:defRPr>
            </a:lvl3pPr>
            <a:lvl4pPr marL="2438339" lvl="3" indent="-423323" algn="ctr">
              <a:lnSpc>
                <a:spcPct val="115000"/>
              </a:lnSpc>
              <a:spcBef>
                <a:spcPts val="2133"/>
              </a:spcBef>
              <a:spcAft>
                <a:spcPts val="0"/>
              </a:spcAft>
              <a:buClr>
                <a:schemeClr val="dk2"/>
              </a:buClr>
              <a:buSzPts val="1400"/>
              <a:buChar char="●"/>
              <a:defRPr sz="1867">
                <a:solidFill>
                  <a:schemeClr val="dk2"/>
                </a:solidFill>
              </a:defRPr>
            </a:lvl4pPr>
            <a:lvl5pPr marL="3047924" lvl="4" indent="-423323" algn="ctr">
              <a:lnSpc>
                <a:spcPct val="115000"/>
              </a:lnSpc>
              <a:spcBef>
                <a:spcPts val="2133"/>
              </a:spcBef>
              <a:spcAft>
                <a:spcPts val="0"/>
              </a:spcAft>
              <a:buClr>
                <a:schemeClr val="dk2"/>
              </a:buClr>
              <a:buSzPts val="1400"/>
              <a:buChar char="○"/>
              <a:defRPr sz="1867">
                <a:solidFill>
                  <a:schemeClr val="dk2"/>
                </a:solidFill>
              </a:defRPr>
            </a:lvl5pPr>
            <a:lvl6pPr marL="3657509" lvl="5" indent="-423323" algn="ctr">
              <a:lnSpc>
                <a:spcPct val="115000"/>
              </a:lnSpc>
              <a:spcBef>
                <a:spcPts val="2133"/>
              </a:spcBef>
              <a:spcAft>
                <a:spcPts val="0"/>
              </a:spcAft>
              <a:buClr>
                <a:schemeClr val="dk2"/>
              </a:buClr>
              <a:buSzPts val="1400"/>
              <a:buChar char="■"/>
              <a:defRPr sz="1867">
                <a:solidFill>
                  <a:schemeClr val="dk2"/>
                </a:solidFill>
              </a:defRPr>
            </a:lvl6pPr>
            <a:lvl7pPr marL="4267093" lvl="6" indent="-423323" algn="ctr">
              <a:lnSpc>
                <a:spcPct val="115000"/>
              </a:lnSpc>
              <a:spcBef>
                <a:spcPts val="2133"/>
              </a:spcBef>
              <a:spcAft>
                <a:spcPts val="0"/>
              </a:spcAft>
              <a:buClr>
                <a:schemeClr val="dk2"/>
              </a:buClr>
              <a:buSzPts val="1400"/>
              <a:buChar char="●"/>
              <a:defRPr sz="1867">
                <a:solidFill>
                  <a:schemeClr val="dk2"/>
                </a:solidFill>
              </a:defRPr>
            </a:lvl7pPr>
            <a:lvl8pPr marL="4876678" lvl="7" indent="-423323" algn="ctr">
              <a:lnSpc>
                <a:spcPct val="115000"/>
              </a:lnSpc>
              <a:spcBef>
                <a:spcPts val="2133"/>
              </a:spcBef>
              <a:spcAft>
                <a:spcPts val="0"/>
              </a:spcAft>
              <a:buClr>
                <a:schemeClr val="dk2"/>
              </a:buClr>
              <a:buSzPts val="1400"/>
              <a:buChar char="○"/>
              <a:defRPr sz="1867">
                <a:solidFill>
                  <a:schemeClr val="dk2"/>
                </a:solidFill>
              </a:defRPr>
            </a:lvl8pPr>
            <a:lvl9pPr marL="5486263" lvl="8" indent="-423323" algn="ctr">
              <a:lnSpc>
                <a:spcPct val="115000"/>
              </a:lnSpc>
              <a:spcBef>
                <a:spcPts val="2133"/>
              </a:spcBef>
              <a:spcAft>
                <a:spcPts val="2133"/>
              </a:spcAft>
              <a:buClr>
                <a:schemeClr val="dk2"/>
              </a:buClr>
              <a:buSzPts val="1400"/>
              <a:buChar char="■"/>
              <a:defRPr sz="1867">
                <a:solidFill>
                  <a:schemeClr val="dk2"/>
                </a:solidFill>
              </a:defRPr>
            </a:lvl9pPr>
          </a:lstStyle>
          <a:p>
            <a:endParaRPr/>
          </a:p>
        </p:txBody>
      </p:sp>
      <p:sp>
        <p:nvSpPr>
          <p:cNvPr id="88" name="Shape 88"/>
          <p:cNvSpPr txBox="1">
            <a:spLocks noGrp="1"/>
          </p:cNvSpPr>
          <p:nvPr>
            <p:ph type="sldNum" idx="12"/>
          </p:nvPr>
        </p:nvSpPr>
        <p:spPr>
          <a:xfrm>
            <a:off x="11296611" y="6217623"/>
            <a:ext cx="731600" cy="524800"/>
          </a:xfrm>
          <a:prstGeom prst="rect">
            <a:avLst/>
          </a:prstGeom>
          <a:noFill/>
        </p:spPr>
        <p:txBody>
          <a:bodyPr wrap="square" lIns="91425" tIns="91425" rIns="91425" bIns="91425" anchor="ctr" anchorCtr="0">
            <a:noAutofit/>
          </a:bodyPr>
          <a:lstStyle/>
          <a:p>
            <a:fld id="{00000000-1234-1234-1234-123412341234}" type="slidenum">
              <a:rPr lang="en" sz="1333" smtClean="0">
                <a:solidFill>
                  <a:schemeClr val="lt1"/>
                </a:solidFill>
              </a:rPr>
              <a:pPr/>
              <a:t>‹#›</a:t>
            </a:fld>
            <a:endParaRPr lang="en" sz="1333">
              <a:solidFill>
                <a:schemeClr val="lt1"/>
              </a:solidFill>
            </a:endParaRPr>
          </a:p>
        </p:txBody>
      </p:sp>
    </p:spTree>
    <p:extLst>
      <p:ext uri="{BB962C8B-B14F-4D97-AF65-F5344CB8AC3E}">
        <p14:creationId xmlns:p14="http://schemas.microsoft.com/office/powerpoint/2010/main" val="41181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8710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00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330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238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91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8283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6422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7302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23726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freerice.com/#/english-vocabulary/1388" TargetMode="External"/><Relationship Id="rId7" Type="http://schemas.openxmlformats.org/officeDocument/2006/relationships/hyperlink" Target="http://www.adlit.org/"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support.newsela.com/hc/en-us/articles/204369309-Quick-Start-Guide-for-Parents-" TargetMode="External"/><Relationship Id="rId5" Type="http://schemas.openxmlformats.org/officeDocument/2006/relationships/hyperlink" Target="https://wonderopolis.org/" TargetMode="External"/><Relationship Id="rId4" Type="http://schemas.openxmlformats.org/officeDocument/2006/relationships/hyperlink" Target="https://lexile.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connected.mcgraw-hill.com" TargetMode="External"/><Relationship Id="rId7"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www.quantiles.com" TargetMode="External"/><Relationship Id="rId5" Type="http://schemas.openxmlformats.org/officeDocument/2006/relationships/hyperlink" Target="http://www.usatestprep.com" TargetMode="External"/><Relationship Id="rId4" Type="http://schemas.openxmlformats.org/officeDocument/2006/relationships/hyperlink" Target="http://www.khanacademy.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862" y="1199213"/>
            <a:ext cx="6940954" cy="1019331"/>
          </a:xfrm>
        </p:spPr>
        <p:txBody>
          <a:bodyPr>
            <a:normAutofit fontScale="90000"/>
          </a:bodyPr>
          <a:lstStyle/>
          <a:p>
            <a:r>
              <a:rPr lang="en-US" dirty="0"/>
              <a:t>Cougar P.A.W.S. </a:t>
            </a:r>
          </a:p>
        </p:txBody>
      </p:sp>
      <p:sp>
        <p:nvSpPr>
          <p:cNvPr id="3" name="Subtitle 2"/>
          <p:cNvSpPr>
            <a:spLocks noGrp="1"/>
          </p:cNvSpPr>
          <p:nvPr>
            <p:ph type="subTitle" idx="1"/>
          </p:nvPr>
        </p:nvSpPr>
        <p:spPr>
          <a:xfrm>
            <a:off x="958862" y="2638269"/>
            <a:ext cx="6761072" cy="2923082"/>
          </a:xfrm>
        </p:spPr>
        <p:txBody>
          <a:bodyPr>
            <a:normAutofit/>
          </a:bodyPr>
          <a:lstStyle/>
          <a:p>
            <a:r>
              <a:rPr lang="en-US" sz="3600" b="1"/>
              <a:t>Parents and Teachers working together!</a:t>
            </a:r>
          </a:p>
          <a:p>
            <a:endParaRPr lang="en-US" sz="3600" b="1"/>
          </a:p>
          <a:p>
            <a:r>
              <a:rPr lang="en-US" sz="3600" b="1"/>
              <a:t>Planning a Way to Success</a:t>
            </a:r>
          </a:p>
          <a:p>
            <a:endParaRPr lang="en-US"/>
          </a:p>
          <a:p>
            <a:endParaRPr lang="en-US"/>
          </a:p>
        </p:txBody>
      </p:sp>
      <p:pic>
        <p:nvPicPr>
          <p:cNvPr id="4" name="Picture 3"/>
          <p:cNvPicPr>
            <a:picLocks noChangeAspect="1"/>
          </p:cNvPicPr>
          <p:nvPr/>
        </p:nvPicPr>
        <p:blipFill>
          <a:blip r:embed="rId2"/>
          <a:stretch>
            <a:fillRect/>
          </a:stretch>
        </p:blipFill>
        <p:spPr>
          <a:xfrm rot="1349785">
            <a:off x="7361383" y="951346"/>
            <a:ext cx="2356426" cy="2705792"/>
          </a:xfrm>
          <a:prstGeom prst="rect">
            <a:avLst/>
          </a:prstGeom>
        </p:spPr>
      </p:pic>
    </p:spTree>
    <p:extLst>
      <p:ext uri="{BB962C8B-B14F-4D97-AF65-F5344CB8AC3E}">
        <p14:creationId xmlns:p14="http://schemas.microsoft.com/office/powerpoint/2010/main" val="4208292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Lexile and Grade Level Equivalents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052759"/>
              </p:ext>
            </p:extLst>
          </p:nvPr>
        </p:nvGraphicFramePr>
        <p:xfrm>
          <a:off x="690564" y="2219064"/>
          <a:ext cx="7742236" cy="2817019"/>
        </p:xfrm>
        <a:graphic>
          <a:graphicData uri="http://schemas.openxmlformats.org/drawingml/2006/table">
            <a:tbl>
              <a:tblPr firstRow="1" bandRow="1">
                <a:tableStyleId>{5C22544A-7EE6-4342-B048-85BDC9FD1C3A}</a:tableStyleId>
              </a:tblPr>
              <a:tblGrid>
                <a:gridCol w="990455">
                  <a:extLst>
                    <a:ext uri="{9D8B030D-6E8A-4147-A177-3AD203B41FA5}">
                      <a16:colId xmlns:a16="http://schemas.microsoft.com/office/drawing/2014/main" val="4277835654"/>
                    </a:ext>
                  </a:extLst>
                </a:gridCol>
                <a:gridCol w="1671781">
                  <a:extLst>
                    <a:ext uri="{9D8B030D-6E8A-4147-A177-3AD203B41FA5}">
                      <a16:colId xmlns:a16="http://schemas.microsoft.com/office/drawing/2014/main" val="1613287688"/>
                    </a:ext>
                  </a:extLst>
                </a:gridCol>
                <a:gridCol w="1625600">
                  <a:extLst>
                    <a:ext uri="{9D8B030D-6E8A-4147-A177-3AD203B41FA5}">
                      <a16:colId xmlns:a16="http://schemas.microsoft.com/office/drawing/2014/main" val="3606994280"/>
                    </a:ext>
                  </a:extLst>
                </a:gridCol>
                <a:gridCol w="1607127">
                  <a:extLst>
                    <a:ext uri="{9D8B030D-6E8A-4147-A177-3AD203B41FA5}">
                      <a16:colId xmlns:a16="http://schemas.microsoft.com/office/drawing/2014/main" val="3175679238"/>
                    </a:ext>
                  </a:extLst>
                </a:gridCol>
                <a:gridCol w="1847273">
                  <a:extLst>
                    <a:ext uri="{9D8B030D-6E8A-4147-A177-3AD203B41FA5}">
                      <a16:colId xmlns:a16="http://schemas.microsoft.com/office/drawing/2014/main" val="1567783372"/>
                    </a:ext>
                  </a:extLst>
                </a:gridCol>
              </a:tblGrid>
              <a:tr h="0">
                <a:tc>
                  <a:txBody>
                    <a:bodyPr/>
                    <a:lstStyle/>
                    <a:p>
                      <a:pPr algn="ctr"/>
                      <a:r>
                        <a:rPr lang="en-US" sz="2000">
                          <a:ln>
                            <a:solidFill>
                              <a:schemeClr val="tx1"/>
                            </a:solidFill>
                          </a:ln>
                          <a:solidFill>
                            <a:schemeClr val="tx1"/>
                          </a:solidFill>
                        </a:rPr>
                        <a:t>Grade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n>
                            <a:solidFill>
                              <a:schemeClr val="tx1"/>
                            </a:solidFill>
                          </a:ln>
                          <a:solidFill>
                            <a:schemeClr val="tx1"/>
                          </a:solidFill>
                        </a:rPr>
                        <a:t>Below Basic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000">
                          <a:ln>
                            <a:solidFill>
                              <a:schemeClr val="tx1"/>
                            </a:solidFill>
                          </a:ln>
                          <a:solidFill>
                            <a:schemeClr val="tx1"/>
                          </a:solidFill>
                        </a:rPr>
                        <a:t>Basic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a:ln>
                            <a:solidFill>
                              <a:schemeClr val="tx1"/>
                            </a:solidFill>
                          </a:ln>
                          <a:solidFill>
                            <a:schemeClr val="tx1"/>
                          </a:solidFill>
                        </a:rPr>
                        <a:t>Proficient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a:ln>
                            <a:solidFill>
                              <a:schemeClr val="tx1"/>
                            </a:solidFill>
                          </a:ln>
                          <a:solidFill>
                            <a:schemeClr val="tx1"/>
                          </a:solidFill>
                        </a:rPr>
                        <a:t>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131683164"/>
                  </a:ext>
                </a:extLst>
              </a:tr>
              <a:tr h="370840">
                <a:tc>
                  <a:txBody>
                    <a:bodyPr/>
                    <a:lstStyle/>
                    <a:p>
                      <a:pPr algn="ctr"/>
                      <a:r>
                        <a:rPr lang="en-US" sz="2000">
                          <a:ln>
                            <a:solidFill>
                              <a:schemeClr val="tx1"/>
                            </a:solidFill>
                          </a:ln>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n>
                            <a:solidFill>
                              <a:schemeClr val="tx1"/>
                            </a:solidFill>
                          </a:ln>
                          <a:solidFill>
                            <a:schemeClr val="tx1"/>
                          </a:solidFill>
                        </a:rPr>
                        <a:t>BR-539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540-739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740-944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945+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036904"/>
                  </a:ext>
                </a:extLst>
              </a:tr>
              <a:tr h="439579">
                <a:tc>
                  <a:txBody>
                    <a:bodyPr/>
                    <a:lstStyle/>
                    <a:p>
                      <a:pPr algn="ctr"/>
                      <a:r>
                        <a:rPr lang="en-US" sz="2000">
                          <a:ln>
                            <a:solidFill>
                              <a:schemeClr val="tx1"/>
                            </a:solidFill>
                          </a:ln>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n>
                            <a:solidFill>
                              <a:schemeClr val="tx1"/>
                            </a:solidFill>
                          </a:ln>
                          <a:solidFill>
                            <a:schemeClr val="tx1"/>
                          </a:solidFill>
                        </a:rPr>
                        <a:t>BR-619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620-829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830-1014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1184575"/>
                  </a:ext>
                </a:extLst>
              </a:tr>
              <a:tr h="370840">
                <a:tc>
                  <a:txBody>
                    <a:bodyPr/>
                    <a:lstStyle/>
                    <a:p>
                      <a:pPr algn="ctr"/>
                      <a:r>
                        <a:rPr lang="en-US" sz="2000">
                          <a:ln>
                            <a:solidFill>
                              <a:schemeClr val="tx1"/>
                            </a:solidFill>
                          </a:ln>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n>
                            <a:solidFill>
                              <a:schemeClr val="tx1"/>
                            </a:solidFill>
                          </a:ln>
                          <a:solidFill>
                            <a:schemeClr val="tx1"/>
                          </a:solidFill>
                        </a:rPr>
                        <a:t>BR-729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730-924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925-1074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3386618"/>
                  </a:ext>
                </a:extLst>
              </a:tr>
              <a:tr h="370840">
                <a:tc>
                  <a:txBody>
                    <a:bodyPr/>
                    <a:lstStyle/>
                    <a:p>
                      <a:pPr algn="ctr"/>
                      <a:r>
                        <a:rPr lang="en-US" sz="2000">
                          <a:ln>
                            <a:solidFill>
                              <a:schemeClr val="tx1"/>
                            </a:solidFill>
                          </a:ln>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n>
                            <a:solidFill>
                              <a:schemeClr val="tx1"/>
                            </a:solidFill>
                          </a:ln>
                          <a:solidFill>
                            <a:schemeClr val="tx1"/>
                          </a:solidFill>
                        </a:rPr>
                        <a:t>BR-769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770-969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970-1124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7807885"/>
                  </a:ext>
                </a:extLst>
              </a:tr>
              <a:tr h="370840">
                <a:tc>
                  <a:txBody>
                    <a:bodyPr/>
                    <a:lstStyle/>
                    <a:p>
                      <a:pPr algn="ctr"/>
                      <a:r>
                        <a:rPr lang="en-US" sz="2000">
                          <a:ln>
                            <a:solidFill>
                              <a:schemeClr val="tx1"/>
                            </a:solidFill>
                          </a:ln>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BR-789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790-1009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1010-1189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8866132"/>
                  </a:ext>
                </a:extLst>
              </a:tr>
              <a:tr h="370840">
                <a:tc>
                  <a:txBody>
                    <a:bodyPr/>
                    <a:lstStyle/>
                    <a:p>
                      <a:pPr algn="ctr"/>
                      <a:r>
                        <a:rPr lang="en-US" sz="2000">
                          <a:ln>
                            <a:solidFill>
                              <a:schemeClr val="tx1"/>
                            </a:solidFill>
                          </a:ln>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BR-849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850-1049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1050-1264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a:ln>
                            <a:solidFill>
                              <a:schemeClr val="tx1"/>
                            </a:solidFill>
                          </a:ln>
                          <a:solidFill>
                            <a:schemeClr val="tx1"/>
                          </a:solidFill>
                        </a:rPr>
                        <a:t>1265+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821002"/>
                  </a:ext>
                </a:extLst>
              </a:tr>
            </a:tbl>
          </a:graphicData>
        </a:graphic>
      </p:graphicFrame>
      <p:sp>
        <p:nvSpPr>
          <p:cNvPr id="5" name="Rectangle 4"/>
          <p:cNvSpPr/>
          <p:nvPr/>
        </p:nvSpPr>
        <p:spPr>
          <a:xfrm>
            <a:off x="8645236" y="2328632"/>
            <a:ext cx="3168073" cy="400110"/>
          </a:xfrm>
          <a:prstGeom prst="rect">
            <a:avLst/>
          </a:prstGeom>
        </p:spPr>
        <p:txBody>
          <a:bodyPr wrap="square">
            <a:spAutoFit/>
          </a:bodyPr>
          <a:lstStyle/>
          <a:p>
            <a:r>
              <a:rPr lang="en-US" sz="2000" b="1" dirty="0" smtClean="0"/>
              <a:t>In your folder:  Purple sheet</a:t>
            </a:r>
            <a:endParaRPr lang="en-US" sz="2000" b="1" dirty="0"/>
          </a:p>
        </p:txBody>
      </p:sp>
      <p:pic>
        <p:nvPicPr>
          <p:cNvPr id="6" name="Picture 5"/>
          <p:cNvPicPr>
            <a:picLocks noChangeAspect="1"/>
          </p:cNvPicPr>
          <p:nvPr/>
        </p:nvPicPr>
        <p:blipFill>
          <a:blip r:embed="rId3"/>
          <a:stretch>
            <a:fillRect/>
          </a:stretch>
        </p:blipFill>
        <p:spPr>
          <a:xfrm>
            <a:off x="8926523" y="2728742"/>
            <a:ext cx="2229157" cy="2229157"/>
          </a:xfrm>
          <a:prstGeom prst="rect">
            <a:avLst/>
          </a:prstGeom>
        </p:spPr>
      </p:pic>
    </p:spTree>
    <p:extLst>
      <p:ext uri="{BB962C8B-B14F-4D97-AF65-F5344CB8AC3E}">
        <p14:creationId xmlns:p14="http://schemas.microsoft.com/office/powerpoint/2010/main" val="386273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Mid-Year Proficiency Levels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420701"/>
              </p:ext>
            </p:extLst>
          </p:nvPr>
        </p:nvGraphicFramePr>
        <p:xfrm>
          <a:off x="1096963" y="1846263"/>
          <a:ext cx="10058400" cy="182880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411685092"/>
                    </a:ext>
                  </a:extLst>
                </a:gridCol>
                <a:gridCol w="3352800">
                  <a:extLst>
                    <a:ext uri="{9D8B030D-6E8A-4147-A177-3AD203B41FA5}">
                      <a16:colId xmlns:a16="http://schemas.microsoft.com/office/drawing/2014/main" val="571719850"/>
                    </a:ext>
                  </a:extLst>
                </a:gridCol>
                <a:gridCol w="3352800">
                  <a:extLst>
                    <a:ext uri="{9D8B030D-6E8A-4147-A177-3AD203B41FA5}">
                      <a16:colId xmlns:a16="http://schemas.microsoft.com/office/drawing/2014/main" val="3677412322"/>
                    </a:ext>
                  </a:extLst>
                </a:gridCol>
              </a:tblGrid>
              <a:tr h="370840">
                <a:tc>
                  <a:txBody>
                    <a:bodyPr/>
                    <a:lstStyle/>
                    <a:p>
                      <a:pPr algn="ctr"/>
                      <a:r>
                        <a:rPr lang="en-US" sz="5400" dirty="0" smtClean="0"/>
                        <a:t>6</a:t>
                      </a:r>
                      <a:r>
                        <a:rPr lang="en-US" sz="5400" baseline="30000" dirty="0" smtClean="0"/>
                        <a:t>th</a:t>
                      </a:r>
                      <a:r>
                        <a:rPr lang="en-US" sz="5400" dirty="0" smtClean="0"/>
                        <a:t> Grade</a:t>
                      </a:r>
                      <a:endParaRPr lang="en-US" sz="5400" dirty="0"/>
                    </a:p>
                  </a:txBody>
                  <a:tcPr/>
                </a:tc>
                <a:tc>
                  <a:txBody>
                    <a:bodyPr/>
                    <a:lstStyle/>
                    <a:p>
                      <a:pPr algn="ctr"/>
                      <a:r>
                        <a:rPr lang="en-US" sz="5400" dirty="0" smtClean="0"/>
                        <a:t>7</a:t>
                      </a:r>
                      <a:r>
                        <a:rPr lang="en-US" sz="5400" baseline="30000" dirty="0" smtClean="0"/>
                        <a:t>th</a:t>
                      </a:r>
                      <a:r>
                        <a:rPr lang="en-US" sz="5400" dirty="0" smtClean="0"/>
                        <a:t> Grade</a:t>
                      </a:r>
                      <a:endParaRPr lang="en-US" sz="5400" dirty="0"/>
                    </a:p>
                  </a:txBody>
                  <a:tcPr/>
                </a:tc>
                <a:tc>
                  <a:txBody>
                    <a:bodyPr/>
                    <a:lstStyle/>
                    <a:p>
                      <a:pPr algn="ctr"/>
                      <a:r>
                        <a:rPr lang="en-US" sz="5400" dirty="0" smtClean="0"/>
                        <a:t>8</a:t>
                      </a:r>
                      <a:r>
                        <a:rPr lang="en-US" sz="5400" baseline="30000" dirty="0" smtClean="0"/>
                        <a:t>th</a:t>
                      </a:r>
                      <a:r>
                        <a:rPr lang="en-US" sz="5400" dirty="0" smtClean="0"/>
                        <a:t> Grade</a:t>
                      </a:r>
                      <a:endParaRPr lang="en-US" sz="5400" dirty="0"/>
                    </a:p>
                  </a:txBody>
                  <a:tcPr/>
                </a:tc>
                <a:extLst>
                  <a:ext uri="{0D108BD9-81ED-4DB2-BD59-A6C34878D82A}">
                    <a16:rowId xmlns:a16="http://schemas.microsoft.com/office/drawing/2014/main" val="3013124205"/>
                  </a:ext>
                </a:extLst>
              </a:tr>
              <a:tr h="370840">
                <a:tc>
                  <a:txBody>
                    <a:bodyPr/>
                    <a:lstStyle/>
                    <a:p>
                      <a:pPr algn="ctr"/>
                      <a:r>
                        <a:rPr lang="en-US" sz="5400" dirty="0" smtClean="0"/>
                        <a:t>997</a:t>
                      </a:r>
                      <a:endParaRPr lang="en-US" sz="5400" dirty="0"/>
                    </a:p>
                  </a:txBody>
                  <a:tcPr/>
                </a:tc>
                <a:tc>
                  <a:txBody>
                    <a:bodyPr/>
                    <a:lstStyle/>
                    <a:p>
                      <a:pPr algn="ctr"/>
                      <a:r>
                        <a:rPr lang="en-US" sz="5400" dirty="0" smtClean="0"/>
                        <a:t>1045</a:t>
                      </a:r>
                      <a:endParaRPr lang="en-US" sz="5400" dirty="0"/>
                    </a:p>
                  </a:txBody>
                  <a:tcPr/>
                </a:tc>
                <a:tc>
                  <a:txBody>
                    <a:bodyPr/>
                    <a:lstStyle/>
                    <a:p>
                      <a:pPr algn="ctr"/>
                      <a:r>
                        <a:rPr lang="en-US" sz="5400" dirty="0" smtClean="0"/>
                        <a:t>1097</a:t>
                      </a:r>
                      <a:endParaRPr lang="en-US" sz="5400" dirty="0"/>
                    </a:p>
                  </a:txBody>
                  <a:tcPr/>
                </a:tc>
                <a:extLst>
                  <a:ext uri="{0D108BD9-81ED-4DB2-BD59-A6C34878D82A}">
                    <a16:rowId xmlns:a16="http://schemas.microsoft.com/office/drawing/2014/main" val="3743116491"/>
                  </a:ext>
                </a:extLst>
              </a:tr>
            </a:tbl>
          </a:graphicData>
        </a:graphic>
      </p:graphicFrame>
      <p:pic>
        <p:nvPicPr>
          <p:cNvPr id="5" name="Picture 4"/>
          <p:cNvPicPr>
            <a:picLocks noChangeAspect="1"/>
          </p:cNvPicPr>
          <p:nvPr/>
        </p:nvPicPr>
        <p:blipFill>
          <a:blip r:embed="rId2"/>
          <a:stretch>
            <a:fillRect/>
          </a:stretch>
        </p:blipFill>
        <p:spPr>
          <a:xfrm>
            <a:off x="8243802" y="847248"/>
            <a:ext cx="2692956" cy="787496"/>
          </a:xfrm>
          <a:prstGeom prst="rect">
            <a:avLst/>
          </a:prstGeom>
        </p:spPr>
      </p:pic>
    </p:spTree>
    <p:extLst>
      <p:ext uri="{BB962C8B-B14F-4D97-AF65-F5344CB8AC3E}">
        <p14:creationId xmlns:p14="http://schemas.microsoft.com/office/powerpoint/2010/main" val="43672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70943" y="-289329"/>
            <a:ext cx="4353452" cy="495658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38" y="544044"/>
            <a:ext cx="6821349" cy="4241405"/>
          </a:xfrm>
          <a:prstGeom prst="rect">
            <a:avLst/>
          </a:prstGeom>
        </p:spPr>
      </p:pic>
      <p:sp>
        <p:nvSpPr>
          <p:cNvPr id="3" name="Rectangle 2"/>
          <p:cNvSpPr/>
          <p:nvPr/>
        </p:nvSpPr>
        <p:spPr>
          <a:xfrm>
            <a:off x="8052162" y="1084200"/>
            <a:ext cx="3972233" cy="2677656"/>
          </a:xfrm>
          <a:prstGeom prst="rect">
            <a:avLst/>
          </a:prstGeom>
        </p:spPr>
        <p:txBody>
          <a:bodyPr wrap="square">
            <a:spAutoFit/>
          </a:bodyPr>
          <a:lstStyle/>
          <a:p>
            <a:r>
              <a:rPr lang="en-US" sz="2400" b="1" dirty="0" smtClean="0"/>
              <a:t> Take </a:t>
            </a:r>
            <a:r>
              <a:rPr lang="en-US" sz="2400" b="1" dirty="0"/>
              <a:t>a look at the </a:t>
            </a:r>
            <a:r>
              <a:rPr lang="en-US" sz="2400" b="1" dirty="0" smtClean="0"/>
              <a:t>Progress  </a:t>
            </a:r>
            <a:r>
              <a:rPr lang="en-US" sz="2400" b="1" dirty="0"/>
              <a:t>report for RI</a:t>
            </a:r>
          </a:p>
          <a:p>
            <a:endParaRPr lang="en-US" sz="2400" b="1" dirty="0"/>
          </a:p>
          <a:p>
            <a:r>
              <a:rPr lang="en-US" sz="2400" b="1" dirty="0"/>
              <a:t>Where does your child fall?</a:t>
            </a:r>
          </a:p>
          <a:p>
            <a:endParaRPr lang="en-US" sz="2400" b="1" dirty="0"/>
          </a:p>
          <a:p>
            <a:r>
              <a:rPr lang="en-US" sz="2400" b="1" dirty="0"/>
              <a:t>What are your child’s current reading habits at home?</a:t>
            </a:r>
          </a:p>
        </p:txBody>
      </p:sp>
      <p:sp>
        <p:nvSpPr>
          <p:cNvPr id="4" name="Rectangle 3"/>
          <p:cNvSpPr/>
          <p:nvPr/>
        </p:nvSpPr>
        <p:spPr>
          <a:xfrm>
            <a:off x="884903" y="4667257"/>
            <a:ext cx="10432024" cy="1593257"/>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How does the December score compare to August? (increase/decrease, from basic to proficient, etc</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What strategies/home habits contributed to the new Lexile score</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What strategies need to continue or be implemented in order to see consistent growth? </a:t>
            </a:r>
            <a:endParaRPr lang="en-US" sz="2000" dirty="0"/>
          </a:p>
        </p:txBody>
      </p:sp>
    </p:spTree>
    <p:extLst>
      <p:ext uri="{BB962C8B-B14F-4D97-AF65-F5344CB8AC3E}">
        <p14:creationId xmlns:p14="http://schemas.microsoft.com/office/powerpoint/2010/main" val="369259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697" y="1651770"/>
            <a:ext cx="10605193" cy="4023360"/>
          </a:xfrm>
        </p:spPr>
        <p:txBody>
          <a:bodyPr>
            <a:noAutofit/>
          </a:bodyPr>
          <a:lstStyle/>
          <a:p>
            <a:pPr>
              <a:buFont typeface="Wingdings" panose="05000000000000000000" pitchFamily="2" charset="2"/>
              <a:buChar char="v"/>
            </a:pPr>
            <a:r>
              <a:rPr lang="en-US" sz="2800"/>
              <a:t>Measures a </a:t>
            </a:r>
            <a:r>
              <a:rPr lang="en-US" sz="2800" u="sng"/>
              <a:t>student's level of mathematics knowledge </a:t>
            </a:r>
            <a:r>
              <a:rPr lang="en-US" sz="2800"/>
              <a:t>using a    Quantile® - like a Lexile Score</a:t>
            </a:r>
          </a:p>
          <a:p>
            <a:pPr>
              <a:buFont typeface="Wingdings" panose="05000000000000000000" pitchFamily="2" charset="2"/>
              <a:buChar char="v"/>
            </a:pPr>
            <a:r>
              <a:rPr lang="en-US" sz="2800" b="1"/>
              <a:t>A Quantile</a:t>
            </a:r>
            <a:r>
              <a:rPr lang="en-US" sz="2800"/>
              <a:t>® indicates </a:t>
            </a:r>
            <a:r>
              <a:rPr lang="en-US" sz="2800" u="sng"/>
              <a:t>how well a student understands skills and concepts</a:t>
            </a:r>
            <a:r>
              <a:rPr lang="en-US" sz="2800"/>
              <a:t> along a developmental continuum. </a:t>
            </a:r>
          </a:p>
          <a:p>
            <a:pPr>
              <a:buFont typeface="Wingdings" panose="05000000000000000000" pitchFamily="2" charset="2"/>
              <a:buChar char="v"/>
            </a:pPr>
            <a:r>
              <a:rPr lang="en-US" sz="2800"/>
              <a:t>Proficient </a:t>
            </a:r>
            <a:r>
              <a:rPr lang="en-US" sz="2800" u="sng"/>
              <a:t>by the end of the school year </a:t>
            </a:r>
            <a:r>
              <a:rPr lang="en-US" sz="2800"/>
              <a:t>is considered to be performing on grade level and </a:t>
            </a:r>
            <a:r>
              <a:rPr lang="en-US" sz="2800" u="sng"/>
              <a:t>on track to meet the demands of college and career </a:t>
            </a:r>
            <a:r>
              <a:rPr lang="en-US" sz="2800"/>
              <a:t>by the end of high school. </a:t>
            </a:r>
          </a:p>
          <a:p>
            <a:pPr>
              <a:buFont typeface="Wingdings" panose="05000000000000000000" pitchFamily="2" charset="2"/>
              <a:buChar char="v"/>
            </a:pPr>
            <a:r>
              <a:rPr lang="en-US" sz="2800"/>
              <a:t>Quantile measure is like a thermometer:  students measure below 0 up to 1600Q (0=emerging mathematicians) </a:t>
            </a:r>
          </a:p>
          <a:p>
            <a:pPr>
              <a:buFont typeface="Wingdings" panose="05000000000000000000" pitchFamily="2" charset="2"/>
              <a:buChar char="v"/>
            </a:pPr>
            <a:r>
              <a:rPr lang="en-US" sz="2800"/>
              <a:t>A Quantile measure is aligned to the state standards.</a:t>
            </a:r>
          </a:p>
        </p:txBody>
      </p:sp>
      <p:pic>
        <p:nvPicPr>
          <p:cNvPr id="4" name="Picture 3"/>
          <p:cNvPicPr>
            <a:picLocks noChangeAspect="1"/>
          </p:cNvPicPr>
          <p:nvPr/>
        </p:nvPicPr>
        <p:blipFill>
          <a:blip r:embed="rId3"/>
          <a:stretch>
            <a:fillRect/>
          </a:stretch>
        </p:blipFill>
        <p:spPr>
          <a:xfrm>
            <a:off x="720891" y="211414"/>
            <a:ext cx="4197124" cy="1294113"/>
          </a:xfrm>
          <a:prstGeom prst="rect">
            <a:avLst/>
          </a:prstGeom>
        </p:spPr>
      </p:pic>
    </p:spTree>
    <p:extLst>
      <p:ext uri="{BB962C8B-B14F-4D97-AF65-F5344CB8AC3E}">
        <p14:creationId xmlns:p14="http://schemas.microsoft.com/office/powerpoint/2010/main" val="1102096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880" y="242155"/>
            <a:ext cx="7137760" cy="701688"/>
          </a:xfrm>
        </p:spPr>
        <p:txBody>
          <a:bodyPr>
            <a:normAutofit/>
          </a:bodyPr>
          <a:lstStyle/>
          <a:p>
            <a:r>
              <a:rPr lang="en-US" sz="4000" b="1" u="sng"/>
              <a:t>Overall Growth -  2016-2017</a:t>
            </a:r>
          </a:p>
        </p:txBody>
      </p:sp>
      <p:pic>
        <p:nvPicPr>
          <p:cNvPr id="3" name="Picture 2"/>
          <p:cNvPicPr>
            <a:picLocks noChangeAspect="1"/>
          </p:cNvPicPr>
          <p:nvPr/>
        </p:nvPicPr>
        <p:blipFill>
          <a:blip r:embed="rId3"/>
          <a:stretch>
            <a:fillRect/>
          </a:stretch>
        </p:blipFill>
        <p:spPr>
          <a:xfrm>
            <a:off x="506947" y="242155"/>
            <a:ext cx="2987299" cy="914479"/>
          </a:xfrm>
          <a:prstGeom prst="rect">
            <a:avLst/>
          </a:prstGeom>
        </p:spPr>
      </p:pic>
      <p:graphicFrame>
        <p:nvGraphicFramePr>
          <p:cNvPr id="6" name="Chart 5"/>
          <p:cNvGraphicFramePr>
            <a:graphicFrameLocks/>
          </p:cNvGraphicFramePr>
          <p:nvPr>
            <p:extLst/>
          </p:nvPr>
        </p:nvGraphicFramePr>
        <p:xfrm>
          <a:off x="314631" y="1300798"/>
          <a:ext cx="5975927" cy="46620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nvPr>
        </p:nvGraphicFramePr>
        <p:xfrm>
          <a:off x="5728332" y="1336589"/>
          <a:ext cx="6539346" cy="4590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59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29" y="378013"/>
            <a:ext cx="6527777" cy="900179"/>
          </a:xfrm>
        </p:spPr>
        <p:txBody>
          <a:bodyPr>
            <a:normAutofit fontScale="90000"/>
          </a:bodyPr>
          <a:lstStyle/>
          <a:p>
            <a:r>
              <a:rPr lang="en-US" b="1" u="sng"/>
              <a:t>6</a:t>
            </a:r>
            <a:r>
              <a:rPr lang="en-US" b="1" u="sng" baseline="30000"/>
              <a:t>th</a:t>
            </a:r>
            <a:r>
              <a:rPr lang="en-US" b="1" u="sng"/>
              <a:t> Grade Growth 2016-2017</a:t>
            </a:r>
          </a:p>
        </p:txBody>
      </p:sp>
      <p:pic>
        <p:nvPicPr>
          <p:cNvPr id="3" name="Picture 2"/>
          <p:cNvPicPr>
            <a:picLocks noChangeAspect="1"/>
          </p:cNvPicPr>
          <p:nvPr/>
        </p:nvPicPr>
        <p:blipFill>
          <a:blip r:embed="rId3"/>
          <a:stretch>
            <a:fillRect/>
          </a:stretch>
        </p:blipFill>
        <p:spPr>
          <a:xfrm>
            <a:off x="8583561" y="265710"/>
            <a:ext cx="2985158" cy="918510"/>
          </a:xfrm>
          <a:prstGeom prst="rect">
            <a:avLst/>
          </a:prstGeom>
        </p:spPr>
      </p:pic>
      <p:graphicFrame>
        <p:nvGraphicFramePr>
          <p:cNvPr id="6" name="Chart 5"/>
          <p:cNvGraphicFramePr>
            <a:graphicFrameLocks/>
          </p:cNvGraphicFramePr>
          <p:nvPr>
            <p:extLst/>
          </p:nvPr>
        </p:nvGraphicFramePr>
        <p:xfrm>
          <a:off x="0" y="1278192"/>
          <a:ext cx="6029758" cy="47382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nvPr>
        </p:nvGraphicFramePr>
        <p:xfrm>
          <a:off x="5900346" y="1278192"/>
          <a:ext cx="5891213" cy="48675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060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92452"/>
          </a:xfrm>
        </p:spPr>
        <p:txBody>
          <a:bodyPr>
            <a:normAutofit fontScale="90000"/>
          </a:bodyPr>
          <a:lstStyle/>
          <a:p>
            <a:r>
              <a:rPr lang="en-US" b="1" u="sng"/>
              <a:t>7</a:t>
            </a:r>
            <a:r>
              <a:rPr lang="en-US" b="1" u="sng" baseline="30000"/>
              <a:t>th</a:t>
            </a:r>
            <a:r>
              <a:rPr lang="en-US" b="1" u="sng"/>
              <a:t> Grade Growth 2016-2017</a:t>
            </a:r>
          </a:p>
        </p:txBody>
      </p:sp>
      <p:pic>
        <p:nvPicPr>
          <p:cNvPr id="3" name="Picture 2"/>
          <p:cNvPicPr>
            <a:picLocks noChangeAspect="1"/>
          </p:cNvPicPr>
          <p:nvPr/>
        </p:nvPicPr>
        <p:blipFill>
          <a:blip r:embed="rId3"/>
          <a:stretch>
            <a:fillRect/>
          </a:stretch>
        </p:blipFill>
        <p:spPr>
          <a:xfrm>
            <a:off x="8160773" y="286604"/>
            <a:ext cx="3358783" cy="1033472"/>
          </a:xfrm>
          <a:prstGeom prst="rect">
            <a:avLst/>
          </a:prstGeom>
        </p:spPr>
      </p:pic>
      <p:graphicFrame>
        <p:nvGraphicFramePr>
          <p:cNvPr id="7" name="Chart 6"/>
          <p:cNvGraphicFramePr>
            <a:graphicFrameLocks/>
          </p:cNvGraphicFramePr>
          <p:nvPr>
            <p:extLst/>
          </p:nvPr>
        </p:nvGraphicFramePr>
        <p:xfrm>
          <a:off x="140929" y="1320076"/>
          <a:ext cx="5689600" cy="4629727"/>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p:cNvPicPr>
            <a:picLocks noChangeAspect="1"/>
          </p:cNvPicPr>
          <p:nvPr/>
        </p:nvPicPr>
        <p:blipFill>
          <a:blip r:embed="rId5"/>
          <a:stretch>
            <a:fillRect/>
          </a:stretch>
        </p:blipFill>
        <p:spPr>
          <a:xfrm>
            <a:off x="4864887" y="1320076"/>
            <a:ext cx="7181710" cy="4651651"/>
          </a:xfrm>
          <a:prstGeom prst="rect">
            <a:avLst/>
          </a:prstGeom>
        </p:spPr>
      </p:pic>
    </p:spTree>
    <p:extLst>
      <p:ext uri="{BB962C8B-B14F-4D97-AF65-F5344CB8AC3E}">
        <p14:creationId xmlns:p14="http://schemas.microsoft.com/office/powerpoint/2010/main" val="241121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8" y="628790"/>
            <a:ext cx="7484433" cy="822960"/>
          </a:xfrm>
        </p:spPr>
        <p:txBody>
          <a:bodyPr/>
          <a:lstStyle/>
          <a:p>
            <a:r>
              <a:rPr lang="en-US" b="1" u="sng"/>
              <a:t>8</a:t>
            </a:r>
            <a:r>
              <a:rPr lang="en-US" b="1" u="sng" baseline="30000"/>
              <a:t>th</a:t>
            </a:r>
            <a:r>
              <a:rPr lang="en-US" b="1" u="sng"/>
              <a:t> Grade Growth 2016-2017</a:t>
            </a:r>
          </a:p>
        </p:txBody>
      </p:sp>
      <p:pic>
        <p:nvPicPr>
          <p:cNvPr id="3" name="Picture 2"/>
          <p:cNvPicPr>
            <a:picLocks noChangeAspect="1"/>
          </p:cNvPicPr>
          <p:nvPr/>
        </p:nvPicPr>
        <p:blipFill>
          <a:blip r:embed="rId3"/>
          <a:stretch>
            <a:fillRect/>
          </a:stretch>
        </p:blipFill>
        <p:spPr>
          <a:xfrm>
            <a:off x="8180438" y="107679"/>
            <a:ext cx="3417777" cy="1051624"/>
          </a:xfrm>
          <a:prstGeom prst="rect">
            <a:avLst/>
          </a:prstGeom>
        </p:spPr>
      </p:pic>
      <p:graphicFrame>
        <p:nvGraphicFramePr>
          <p:cNvPr id="6" name="Chart 5"/>
          <p:cNvGraphicFramePr>
            <a:graphicFrameLocks/>
          </p:cNvGraphicFramePr>
          <p:nvPr>
            <p:extLst/>
          </p:nvPr>
        </p:nvGraphicFramePr>
        <p:xfrm>
          <a:off x="6048925" y="1317597"/>
          <a:ext cx="5694219" cy="4565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nvPr>
        </p:nvGraphicFramePr>
        <p:xfrm>
          <a:off x="-107112" y="1384674"/>
          <a:ext cx="6156037" cy="45650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328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10058400" cy="571683"/>
          </a:xfrm>
        </p:spPr>
        <p:txBody>
          <a:bodyPr>
            <a:normAutofit fontScale="90000"/>
          </a:bodyPr>
          <a:lstStyle/>
          <a:p>
            <a:r>
              <a:rPr lang="en-US" b="1"/>
              <a:t>Why does it matter?</a:t>
            </a:r>
          </a:p>
        </p:txBody>
      </p:sp>
      <p:sp>
        <p:nvSpPr>
          <p:cNvPr id="3" name="Content Placeholder 2"/>
          <p:cNvSpPr>
            <a:spLocks noGrp="1"/>
          </p:cNvSpPr>
          <p:nvPr>
            <p:ph idx="1"/>
          </p:nvPr>
        </p:nvSpPr>
        <p:spPr>
          <a:xfrm>
            <a:off x="577952" y="1166659"/>
            <a:ext cx="11018917" cy="4919663"/>
          </a:xfrm>
        </p:spPr>
        <p:txBody>
          <a:bodyPr vert="horz" lIns="0" tIns="45720" rIns="0" bIns="45720" rtlCol="0" anchor="t">
            <a:normAutofit/>
          </a:bodyPr>
          <a:lstStyle/>
          <a:p>
            <a:pPr marL="0" indent="0">
              <a:buNone/>
            </a:pPr>
            <a:r>
              <a:rPr lang="en-US" sz="2400" b="1"/>
              <a:t>Struggling Students..</a:t>
            </a:r>
            <a:endParaRPr lang="en-US" sz="2400"/>
          </a:p>
          <a:p>
            <a:pPr>
              <a:buFont typeface="Courier New" panose="02070309020205020404" pitchFamily="49" charset="0"/>
              <a:buChar char="o"/>
            </a:pPr>
            <a:r>
              <a:rPr lang="en-US"/>
              <a:t> </a:t>
            </a:r>
            <a:r>
              <a:rPr lang="en-US" sz="2800"/>
              <a:t>will struggle in future classes if gaps are not addressed</a:t>
            </a:r>
          </a:p>
          <a:p>
            <a:pPr>
              <a:buFont typeface="Courier New" panose="02070309020205020404" pitchFamily="49" charset="0"/>
              <a:buChar char="o"/>
            </a:pPr>
            <a:r>
              <a:rPr lang="en-US" sz="2800"/>
              <a:t>lack the ability to problem solve in real life situations</a:t>
            </a:r>
          </a:p>
          <a:p>
            <a:pPr>
              <a:buFont typeface="Courier New" panose="02070309020205020404" pitchFamily="49" charset="0"/>
              <a:buChar char="o"/>
            </a:pPr>
            <a:r>
              <a:rPr lang="en-US" sz="2800"/>
              <a:t>will fall behind as they progress to each grade</a:t>
            </a:r>
          </a:p>
          <a:p>
            <a:pPr>
              <a:buFont typeface="Courier New" panose="02070309020205020404" pitchFamily="49" charset="0"/>
              <a:buChar char="o"/>
            </a:pPr>
            <a:r>
              <a:rPr lang="en-US" sz="2800"/>
              <a:t>will struggle to meet the 4 math credits required to graduate high school</a:t>
            </a:r>
          </a:p>
          <a:p>
            <a:pPr>
              <a:buFont typeface="Courier New" panose="02070309020205020404" pitchFamily="49" charset="0"/>
              <a:buChar char="o"/>
            </a:pPr>
            <a:r>
              <a:rPr lang="en-US" sz="2800"/>
              <a:t>tend to require remedial classes in high school and college (which do not count towards graduation)</a:t>
            </a:r>
          </a:p>
          <a:p>
            <a:pPr>
              <a:buFont typeface="Courier New" panose="02070309020205020404" pitchFamily="49" charset="0"/>
              <a:buChar char="o"/>
            </a:pPr>
            <a:r>
              <a:rPr lang="en-US" sz="2800"/>
              <a:t>A student who is Basic or Below Basic is below grade level and not on track to meet the demands of college and career by the end of high school.  </a:t>
            </a:r>
          </a:p>
        </p:txBody>
      </p:sp>
      <p:pic>
        <p:nvPicPr>
          <p:cNvPr id="4" name="Picture 3"/>
          <p:cNvPicPr>
            <a:picLocks noChangeAspect="1"/>
          </p:cNvPicPr>
          <p:nvPr/>
        </p:nvPicPr>
        <p:blipFill>
          <a:blip r:embed="rId3"/>
          <a:stretch>
            <a:fillRect/>
          </a:stretch>
        </p:blipFill>
        <p:spPr>
          <a:xfrm>
            <a:off x="8664439" y="0"/>
            <a:ext cx="2932430" cy="2981202"/>
          </a:xfrm>
          <a:prstGeom prst="rect">
            <a:avLst/>
          </a:prstGeom>
        </p:spPr>
      </p:pic>
    </p:spTree>
    <p:extLst>
      <p:ext uri="{BB962C8B-B14F-4D97-AF65-F5344CB8AC3E}">
        <p14:creationId xmlns:p14="http://schemas.microsoft.com/office/powerpoint/2010/main" val="116974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does it matter?</a:t>
            </a:r>
          </a:p>
        </p:txBody>
      </p:sp>
      <p:sp>
        <p:nvSpPr>
          <p:cNvPr id="3" name="Content Placeholder 2"/>
          <p:cNvSpPr>
            <a:spLocks noGrp="1"/>
          </p:cNvSpPr>
          <p:nvPr>
            <p:ph idx="1"/>
          </p:nvPr>
        </p:nvSpPr>
        <p:spPr/>
        <p:txBody>
          <a:bodyPr vert="horz" lIns="0" tIns="45720" rIns="0" bIns="45720" rtlCol="0" anchor="t">
            <a:normAutofit/>
          </a:bodyPr>
          <a:lstStyle/>
          <a:p>
            <a:r>
              <a:rPr lang="en-US" sz="2400" b="1"/>
              <a:t>Advanced Students</a:t>
            </a:r>
          </a:p>
          <a:p>
            <a:pPr>
              <a:buFont typeface="Courier New" panose="02070309020205020404" pitchFamily="49" charset="0"/>
              <a:buChar char="o"/>
            </a:pPr>
            <a:r>
              <a:rPr lang="en-US" sz="2400"/>
              <a:t>Tend to be good critical thinkers and problem solvers</a:t>
            </a:r>
          </a:p>
          <a:p>
            <a:pPr>
              <a:buFont typeface="Courier New" panose="02070309020205020404" pitchFamily="49" charset="0"/>
              <a:buChar char="o"/>
            </a:pPr>
            <a:r>
              <a:rPr lang="en-US" sz="2400"/>
              <a:t>Are able to take higher level math courses in high school, which could transfer to college credit</a:t>
            </a:r>
          </a:p>
          <a:p>
            <a:pPr>
              <a:buFont typeface="Courier New" panose="02070309020205020404" pitchFamily="49" charset="0"/>
              <a:buChar char="o"/>
            </a:pPr>
            <a:r>
              <a:rPr lang="en-US" sz="2400"/>
              <a:t>Are ready to acquire the advanced skills required for 21</a:t>
            </a:r>
            <a:r>
              <a:rPr lang="en-US" sz="2400" baseline="30000"/>
              <a:t>st</a:t>
            </a:r>
            <a:r>
              <a:rPr lang="en-US" sz="2400"/>
              <a:t> century careers</a:t>
            </a:r>
          </a:p>
          <a:p>
            <a:pPr>
              <a:buFont typeface="Courier New" panose="02070309020205020404" pitchFamily="49" charset="0"/>
              <a:buChar char="o"/>
            </a:pPr>
            <a:r>
              <a:rPr lang="en-US" sz="2400"/>
              <a:t>Are often able to take and understand higher levels of science courses</a:t>
            </a:r>
          </a:p>
          <a:p>
            <a:pPr>
              <a:buFont typeface="Courier New" panose="02070309020205020404" pitchFamily="49" charset="0"/>
              <a:buChar char="o"/>
            </a:pPr>
            <a:r>
              <a:rPr lang="en-US" sz="2400"/>
              <a:t>A student who scores at the Proficient or Advanced level by the end of the school year is considered to be performing on grade level, and is on track to meet the demands of college and career by the end of high school. </a:t>
            </a:r>
          </a:p>
          <a:p>
            <a:pPr>
              <a:buFont typeface="Wingdings" panose="05000000000000000000" pitchFamily="2" charset="2"/>
              <a:buChar char="v"/>
            </a:pPr>
            <a:endParaRPr lang="en-US"/>
          </a:p>
          <a:p>
            <a:pPr>
              <a:buFont typeface="Wingdings" panose="05000000000000000000" pitchFamily="2" charset="2"/>
              <a:buChar char="v"/>
            </a:pPr>
            <a:endParaRPr lang="en-US"/>
          </a:p>
        </p:txBody>
      </p:sp>
      <p:pic>
        <p:nvPicPr>
          <p:cNvPr id="4" name="Picture 3"/>
          <p:cNvPicPr>
            <a:picLocks noChangeAspect="1"/>
          </p:cNvPicPr>
          <p:nvPr/>
        </p:nvPicPr>
        <p:blipFill>
          <a:blip r:embed="rId3"/>
          <a:stretch>
            <a:fillRect/>
          </a:stretch>
        </p:blipFill>
        <p:spPr>
          <a:xfrm>
            <a:off x="8596451" y="157316"/>
            <a:ext cx="2475879" cy="2517058"/>
          </a:xfrm>
          <a:prstGeom prst="rect">
            <a:avLst/>
          </a:prstGeom>
        </p:spPr>
      </p:pic>
    </p:spTree>
    <p:extLst>
      <p:ext uri="{BB962C8B-B14F-4D97-AF65-F5344CB8AC3E}">
        <p14:creationId xmlns:p14="http://schemas.microsoft.com/office/powerpoint/2010/main" val="4240986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20" y="905164"/>
            <a:ext cx="3389025" cy="801897"/>
          </a:xfrm>
        </p:spPr>
        <p:txBody>
          <a:bodyPr/>
          <a:lstStyle/>
          <a:p>
            <a:r>
              <a:rPr lang="en-US"/>
              <a:t>Outcomes</a:t>
            </a:r>
          </a:p>
        </p:txBody>
      </p:sp>
      <p:sp>
        <p:nvSpPr>
          <p:cNvPr id="3" name="Content Placeholder 2"/>
          <p:cNvSpPr>
            <a:spLocks noGrp="1"/>
          </p:cNvSpPr>
          <p:nvPr>
            <p:ph idx="1"/>
          </p:nvPr>
        </p:nvSpPr>
        <p:spPr>
          <a:xfrm>
            <a:off x="813520" y="1941945"/>
            <a:ext cx="10018765" cy="3615267"/>
          </a:xfrm>
        </p:spPr>
        <p:txBody>
          <a:bodyPr>
            <a:normAutofit/>
          </a:bodyPr>
          <a:lstStyle/>
          <a:p>
            <a:pPr>
              <a:buFont typeface="Wingdings" panose="05000000000000000000" pitchFamily="2" charset="2"/>
              <a:buChar char="q"/>
            </a:pPr>
            <a:r>
              <a:rPr lang="en-US" sz="3600" dirty="0"/>
              <a:t>Review &amp; Reflect on the Data:  Reading &amp; Math Inventory/Georgia Milestones</a:t>
            </a:r>
          </a:p>
          <a:p>
            <a:pPr>
              <a:buFont typeface="Wingdings" panose="05000000000000000000" pitchFamily="2" charset="2"/>
              <a:buChar char="q"/>
            </a:pPr>
            <a:r>
              <a:rPr lang="en-US" sz="3600" dirty="0"/>
              <a:t>Set a SMART Goal!</a:t>
            </a:r>
          </a:p>
          <a:p>
            <a:pPr>
              <a:buFont typeface="Wingdings" panose="05000000000000000000" pitchFamily="2" charset="2"/>
              <a:buChar char="q"/>
            </a:pPr>
            <a:r>
              <a:rPr lang="en-US" sz="3600" dirty="0"/>
              <a:t>Plan a Way to Success – </a:t>
            </a:r>
            <a:r>
              <a:rPr lang="en-US" sz="3600" dirty="0" smtClean="0"/>
              <a:t>Resources to Support </a:t>
            </a:r>
            <a:r>
              <a:rPr lang="en-US" sz="3600" dirty="0"/>
              <a:t>progress at </a:t>
            </a:r>
            <a:r>
              <a:rPr lang="en-US" sz="3600" dirty="0" smtClean="0"/>
              <a:t>home </a:t>
            </a:r>
            <a:endParaRPr lang="en-US" sz="3600" dirty="0"/>
          </a:p>
          <a:p>
            <a:pPr marL="0" indent="0">
              <a:buNone/>
            </a:pPr>
            <a:endParaRPr lang="en-US" dirty="0"/>
          </a:p>
        </p:txBody>
      </p:sp>
      <p:pic>
        <p:nvPicPr>
          <p:cNvPr id="4" name="Picture 3"/>
          <p:cNvPicPr>
            <a:picLocks noChangeAspect="1"/>
          </p:cNvPicPr>
          <p:nvPr/>
        </p:nvPicPr>
        <p:blipFill>
          <a:blip r:embed="rId3"/>
          <a:stretch>
            <a:fillRect/>
          </a:stretch>
        </p:blipFill>
        <p:spPr>
          <a:xfrm rot="1140874">
            <a:off x="9832508" y="391008"/>
            <a:ext cx="1728709" cy="1830205"/>
          </a:xfrm>
          <a:prstGeom prst="rect">
            <a:avLst/>
          </a:prstGeom>
        </p:spPr>
      </p:pic>
    </p:spTree>
    <p:extLst>
      <p:ext uri="{BB962C8B-B14F-4D97-AF65-F5344CB8AC3E}">
        <p14:creationId xmlns:p14="http://schemas.microsoft.com/office/powerpoint/2010/main" val="74860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5" y="1388686"/>
            <a:ext cx="2969696" cy="2832332"/>
          </a:xfrm>
        </p:spPr>
        <p:txBody>
          <a:bodyPr>
            <a:normAutofit/>
          </a:bodyPr>
          <a:lstStyle/>
          <a:p>
            <a:r>
              <a:rPr lang="en-US" sz="4800"/>
              <a:t>Quantile Proficiency Bands</a:t>
            </a:r>
          </a:p>
        </p:txBody>
      </p:sp>
      <p:pic>
        <p:nvPicPr>
          <p:cNvPr id="5" name="Picture 5"/>
          <p:cNvPicPr>
            <a:picLocks noGrp="1" noChangeAspect="1"/>
          </p:cNvPicPr>
          <p:nvPr>
            <p:ph idx="1"/>
          </p:nvPr>
        </p:nvPicPr>
        <p:blipFill>
          <a:blip r:embed="rId3"/>
          <a:stretch>
            <a:fillRect/>
          </a:stretch>
        </p:blipFill>
        <p:spPr>
          <a:xfrm>
            <a:off x="4129844" y="755135"/>
            <a:ext cx="7743657" cy="5347727"/>
          </a:xfrm>
          <a:prstGeom prst="rect">
            <a:avLst/>
          </a:prstGeom>
        </p:spPr>
      </p:pic>
      <p:pic>
        <p:nvPicPr>
          <p:cNvPr id="3" name="Picture 2"/>
          <p:cNvPicPr>
            <a:picLocks noChangeAspect="1"/>
          </p:cNvPicPr>
          <p:nvPr/>
        </p:nvPicPr>
        <p:blipFill>
          <a:blip r:embed="rId4"/>
          <a:stretch>
            <a:fillRect/>
          </a:stretch>
        </p:blipFill>
        <p:spPr>
          <a:xfrm>
            <a:off x="332084" y="595330"/>
            <a:ext cx="3420152" cy="1054699"/>
          </a:xfrm>
          <a:prstGeom prst="rect">
            <a:avLst/>
          </a:prstGeom>
        </p:spPr>
      </p:pic>
      <p:pic>
        <p:nvPicPr>
          <p:cNvPr id="4" name="Picture 3"/>
          <p:cNvPicPr>
            <a:picLocks noChangeAspect="1"/>
          </p:cNvPicPr>
          <p:nvPr/>
        </p:nvPicPr>
        <p:blipFill>
          <a:blip r:embed="rId5"/>
          <a:stretch>
            <a:fillRect/>
          </a:stretch>
        </p:blipFill>
        <p:spPr>
          <a:xfrm>
            <a:off x="594047" y="4331996"/>
            <a:ext cx="2231329" cy="2225233"/>
          </a:xfrm>
          <a:prstGeom prst="rect">
            <a:avLst/>
          </a:prstGeom>
        </p:spPr>
      </p:pic>
      <p:sp>
        <p:nvSpPr>
          <p:cNvPr id="6" name="TextBox 5"/>
          <p:cNvSpPr txBox="1"/>
          <p:nvPr/>
        </p:nvSpPr>
        <p:spPr>
          <a:xfrm>
            <a:off x="1111046" y="5338916"/>
            <a:ext cx="1402948" cy="369332"/>
          </a:xfrm>
          <a:prstGeom prst="rect">
            <a:avLst/>
          </a:prstGeom>
          <a:noFill/>
        </p:spPr>
        <p:txBody>
          <a:bodyPr wrap="none" rtlCol="0">
            <a:spAutoFit/>
          </a:bodyPr>
          <a:lstStyle/>
          <a:p>
            <a:r>
              <a:rPr lang="en-US" b="1" dirty="0" smtClean="0"/>
              <a:t>Purple Sheet</a:t>
            </a:r>
            <a:endParaRPr lang="en-US" b="1" dirty="0"/>
          </a:p>
        </p:txBody>
      </p:sp>
    </p:spTree>
    <p:extLst>
      <p:ext uri="{BB962C8B-B14F-4D97-AF65-F5344CB8AC3E}">
        <p14:creationId xmlns:p14="http://schemas.microsoft.com/office/powerpoint/2010/main" val="404434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3563" y="287338"/>
            <a:ext cx="10058400" cy="557343"/>
          </a:xfrm>
        </p:spPr>
        <p:txBody>
          <a:bodyPr>
            <a:normAutofit fontScale="90000"/>
          </a:bodyPr>
          <a:lstStyle/>
          <a:p>
            <a:r>
              <a:rPr lang="en-US"/>
              <a:t>Quantile Proficiency Bands</a:t>
            </a:r>
          </a:p>
        </p:txBody>
      </p:sp>
      <p:pic>
        <p:nvPicPr>
          <p:cNvPr id="3" name="Picture 3"/>
          <p:cNvPicPr>
            <a:picLocks noChangeAspect="1"/>
          </p:cNvPicPr>
          <p:nvPr/>
        </p:nvPicPr>
        <p:blipFill>
          <a:blip r:embed="rId3"/>
          <a:stretch>
            <a:fillRect/>
          </a:stretch>
        </p:blipFill>
        <p:spPr>
          <a:xfrm>
            <a:off x="924336" y="1255820"/>
            <a:ext cx="10107429" cy="3059421"/>
          </a:xfrm>
          <a:prstGeom prst="rect">
            <a:avLst/>
          </a:prstGeom>
        </p:spPr>
      </p:pic>
    </p:spTree>
    <p:extLst>
      <p:ext uri="{BB962C8B-B14F-4D97-AF65-F5344CB8AC3E}">
        <p14:creationId xmlns:p14="http://schemas.microsoft.com/office/powerpoint/2010/main" val="3255968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21623" y="1406013"/>
            <a:ext cx="2644289" cy="300672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60" y="3120977"/>
            <a:ext cx="11009641" cy="3004519"/>
          </a:xfrm>
          <a:prstGeom prst="rect">
            <a:avLst/>
          </a:prstGeom>
        </p:spPr>
      </p:pic>
      <p:pic>
        <p:nvPicPr>
          <p:cNvPr id="3" name="Picture 2"/>
          <p:cNvPicPr>
            <a:picLocks noChangeAspect="1"/>
          </p:cNvPicPr>
          <p:nvPr/>
        </p:nvPicPr>
        <p:blipFill>
          <a:blip r:embed="rId4"/>
          <a:stretch>
            <a:fillRect/>
          </a:stretch>
        </p:blipFill>
        <p:spPr>
          <a:xfrm>
            <a:off x="8033692" y="630399"/>
            <a:ext cx="3420152" cy="1054699"/>
          </a:xfrm>
          <a:prstGeom prst="rect">
            <a:avLst/>
          </a:prstGeom>
        </p:spPr>
      </p:pic>
      <p:sp>
        <p:nvSpPr>
          <p:cNvPr id="4" name="TextBox 3"/>
          <p:cNvSpPr txBox="1"/>
          <p:nvPr/>
        </p:nvSpPr>
        <p:spPr>
          <a:xfrm>
            <a:off x="898325" y="346270"/>
            <a:ext cx="6692178" cy="2677656"/>
          </a:xfrm>
          <a:prstGeom prst="rect">
            <a:avLst/>
          </a:prstGeom>
          <a:noFill/>
        </p:spPr>
        <p:txBody>
          <a:bodyPr wrap="square" rtlCol="0">
            <a:spAutoFit/>
          </a:bodyPr>
          <a:lstStyle/>
          <a:p>
            <a:r>
              <a:rPr lang="en-US" sz="2400" b="1" dirty="0" smtClean="0"/>
              <a:t>How does the December score compare to August?</a:t>
            </a:r>
          </a:p>
          <a:p>
            <a:endParaRPr lang="en-US" sz="2400" b="1" dirty="0"/>
          </a:p>
          <a:p>
            <a:r>
              <a:rPr lang="en-US" sz="2400" b="1" dirty="0" smtClean="0"/>
              <a:t>What trends to you see in your child’s score over this year?</a:t>
            </a:r>
          </a:p>
          <a:p>
            <a:endParaRPr lang="en-US" sz="2400" b="1" dirty="0"/>
          </a:p>
          <a:p>
            <a:r>
              <a:rPr lang="en-US" sz="2400" b="1" dirty="0" smtClean="0"/>
              <a:t>What strategies need to be implemented or continued in order to see continued growth?</a:t>
            </a:r>
            <a:endParaRPr lang="en-US" sz="2400" b="1" dirty="0"/>
          </a:p>
        </p:txBody>
      </p:sp>
      <p:sp>
        <p:nvSpPr>
          <p:cNvPr id="6" name="TextBox 5"/>
          <p:cNvSpPr txBox="1"/>
          <p:nvPr/>
        </p:nvSpPr>
        <p:spPr>
          <a:xfrm>
            <a:off x="9026013" y="2615381"/>
            <a:ext cx="1497718" cy="400110"/>
          </a:xfrm>
          <a:prstGeom prst="rect">
            <a:avLst/>
          </a:prstGeom>
          <a:noFill/>
        </p:spPr>
        <p:txBody>
          <a:bodyPr wrap="none" rtlCol="0">
            <a:spAutoFit/>
          </a:bodyPr>
          <a:lstStyle/>
          <a:p>
            <a:r>
              <a:rPr lang="en-US" sz="2000" b="1" dirty="0" smtClean="0"/>
              <a:t>Green Sheet</a:t>
            </a:r>
            <a:endParaRPr lang="en-US" sz="2000" b="1" dirty="0"/>
          </a:p>
        </p:txBody>
      </p:sp>
    </p:spTree>
    <p:extLst>
      <p:ext uri="{BB962C8B-B14F-4D97-AF65-F5344CB8AC3E}">
        <p14:creationId xmlns:p14="http://schemas.microsoft.com/office/powerpoint/2010/main" val="271772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4597" y="106258"/>
            <a:ext cx="11062740" cy="6748271"/>
          </a:xfrm>
          <a:prstGeom prst="rect">
            <a:avLst/>
          </a:prstGeom>
        </p:spPr>
      </p:pic>
    </p:spTree>
    <p:extLst>
      <p:ext uri="{BB962C8B-B14F-4D97-AF65-F5344CB8AC3E}">
        <p14:creationId xmlns:p14="http://schemas.microsoft.com/office/powerpoint/2010/main" val="6016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ading the milestones score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28" y="0"/>
            <a:ext cx="12191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26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81683" y="4901447"/>
            <a:ext cx="2907703" cy="1520313"/>
          </a:xfrm>
          <a:prstGeom prst="rect">
            <a:avLst/>
          </a:prstGeom>
        </p:spPr>
      </p:pic>
      <p:sp>
        <p:nvSpPr>
          <p:cNvPr id="2" name="TextBox 1"/>
          <p:cNvSpPr txBox="1"/>
          <p:nvPr/>
        </p:nvSpPr>
        <p:spPr>
          <a:xfrm>
            <a:off x="895851" y="718003"/>
            <a:ext cx="6014660" cy="707886"/>
          </a:xfrm>
          <a:prstGeom prst="rect">
            <a:avLst/>
          </a:prstGeom>
          <a:noFill/>
        </p:spPr>
        <p:txBody>
          <a:bodyPr wrap="none" rtlCol="0">
            <a:spAutoFit/>
          </a:bodyPr>
          <a:lstStyle/>
          <a:p>
            <a:r>
              <a:rPr lang="en-US" sz="4000" b="1">
                <a:solidFill>
                  <a:srgbClr val="0066FF"/>
                </a:solidFill>
              </a:rPr>
              <a:t>What do the levels tell us?  </a:t>
            </a:r>
          </a:p>
        </p:txBody>
      </p:sp>
      <p:sp>
        <p:nvSpPr>
          <p:cNvPr id="3" name="TextBox 2"/>
          <p:cNvSpPr txBox="1"/>
          <p:nvPr/>
        </p:nvSpPr>
        <p:spPr>
          <a:xfrm>
            <a:off x="895851" y="1666849"/>
            <a:ext cx="11070537" cy="4524315"/>
          </a:xfrm>
          <a:prstGeom prst="rect">
            <a:avLst/>
          </a:prstGeom>
          <a:noFill/>
        </p:spPr>
        <p:txBody>
          <a:bodyPr wrap="square" rtlCol="0">
            <a:spAutoFit/>
          </a:bodyPr>
          <a:lstStyle/>
          <a:p>
            <a:r>
              <a:rPr lang="en-US" sz="2400" b="1">
                <a:solidFill>
                  <a:srgbClr val="FF0000"/>
                </a:solidFill>
              </a:rPr>
              <a:t>BEGINNING LEARNERS (Level 1)</a:t>
            </a:r>
          </a:p>
          <a:p>
            <a:pPr marL="285750" indent="-285750">
              <a:buFont typeface="Arial" panose="020B0604020202020204" pitchFamily="34" charset="0"/>
              <a:buChar char="•"/>
            </a:pPr>
            <a:r>
              <a:rPr lang="en-US" sz="2400" b="1"/>
              <a:t>Lack important knowledge and skills to be successful in this subject.</a:t>
            </a:r>
          </a:p>
          <a:p>
            <a:pPr marL="285750" indent="-285750">
              <a:buFont typeface="Arial" panose="020B0604020202020204" pitchFamily="34" charset="0"/>
              <a:buChar char="•"/>
            </a:pPr>
            <a:r>
              <a:rPr lang="en-US" sz="2400" b="1"/>
              <a:t>Need </a:t>
            </a:r>
            <a:r>
              <a:rPr lang="en-US" sz="2400" b="1" u="sng"/>
              <a:t>substantial</a:t>
            </a:r>
            <a:r>
              <a:rPr lang="en-US" sz="2400" b="1"/>
              <a:t> support to be </a:t>
            </a:r>
            <a:r>
              <a:rPr lang="en-US" sz="2400" b="1">
                <a:solidFill>
                  <a:srgbClr val="CC66FF"/>
                </a:solidFill>
              </a:rPr>
              <a:t>ready for the next grade level or course</a:t>
            </a:r>
            <a:r>
              <a:rPr lang="en-US" sz="2400" b="1"/>
              <a:t>.</a:t>
            </a:r>
          </a:p>
          <a:p>
            <a:r>
              <a:rPr lang="en-US" sz="2400" b="1">
                <a:solidFill>
                  <a:srgbClr val="FFCC00"/>
                </a:solidFill>
              </a:rPr>
              <a:t>DEVELOPING LEARNERS (Level 2)</a:t>
            </a:r>
          </a:p>
          <a:p>
            <a:pPr marL="285750" indent="-285750">
              <a:buFont typeface="Arial" panose="020B0604020202020204" pitchFamily="34" charset="0"/>
              <a:buChar char="•"/>
            </a:pPr>
            <a:r>
              <a:rPr lang="en-US" sz="2400" b="1"/>
              <a:t>Have some of the knowledge and skills necessary in this subject.</a:t>
            </a:r>
          </a:p>
          <a:p>
            <a:pPr marL="285750" indent="-285750">
              <a:buFont typeface="Arial" panose="020B0604020202020204" pitchFamily="34" charset="0"/>
              <a:buChar char="•"/>
            </a:pPr>
            <a:r>
              <a:rPr lang="en-US" sz="2400" b="1"/>
              <a:t>Need </a:t>
            </a:r>
            <a:r>
              <a:rPr lang="en-US" sz="2400" b="1" u="sng"/>
              <a:t>additional</a:t>
            </a:r>
            <a:r>
              <a:rPr lang="en-US" sz="2400" b="1"/>
              <a:t> support to be </a:t>
            </a:r>
            <a:r>
              <a:rPr lang="en-US" sz="2400" b="1">
                <a:solidFill>
                  <a:srgbClr val="CC66FF"/>
                </a:solidFill>
              </a:rPr>
              <a:t>prepared for the next grade level or course</a:t>
            </a:r>
            <a:r>
              <a:rPr lang="en-US" sz="2400" b="1"/>
              <a:t>.</a:t>
            </a:r>
          </a:p>
          <a:p>
            <a:r>
              <a:rPr lang="en-US" sz="2400" b="1">
                <a:solidFill>
                  <a:srgbClr val="009900"/>
                </a:solidFill>
              </a:rPr>
              <a:t>PROFICIENT LEARNERS (Level 3)</a:t>
            </a:r>
          </a:p>
          <a:p>
            <a:pPr marL="285750" indent="-285750">
              <a:buFont typeface="Arial" panose="020B0604020202020204" pitchFamily="34" charset="0"/>
              <a:buChar char="•"/>
            </a:pPr>
            <a:r>
              <a:rPr lang="en-US" sz="2400" b="1"/>
              <a:t>Have the knowledge and skills to be successful in this subject.</a:t>
            </a:r>
          </a:p>
          <a:p>
            <a:pPr marL="285750" indent="-285750">
              <a:buFont typeface="Arial" panose="020B0604020202020204" pitchFamily="34" charset="0"/>
              <a:buChar char="•"/>
            </a:pPr>
            <a:r>
              <a:rPr lang="en-US" sz="2400" b="1">
                <a:solidFill>
                  <a:srgbClr val="CC66FF"/>
                </a:solidFill>
              </a:rPr>
              <a:t>Are prepared for the next grade level or course</a:t>
            </a:r>
            <a:r>
              <a:rPr lang="en-US" sz="2400" b="1"/>
              <a:t>.</a:t>
            </a:r>
          </a:p>
          <a:p>
            <a:r>
              <a:rPr lang="en-US" sz="2400" b="1">
                <a:solidFill>
                  <a:srgbClr val="0070C0"/>
                </a:solidFill>
              </a:rPr>
              <a:t>DISTINGUISHED LEARNERS (Level 4)</a:t>
            </a:r>
          </a:p>
          <a:p>
            <a:pPr marL="285750" indent="-285750">
              <a:buFont typeface="Arial" panose="020B0604020202020204" pitchFamily="34" charset="0"/>
              <a:buChar char="•"/>
            </a:pPr>
            <a:r>
              <a:rPr lang="en-US" sz="2400" b="1"/>
              <a:t>Have </a:t>
            </a:r>
            <a:r>
              <a:rPr lang="en-US" sz="2400" b="1" u="sng"/>
              <a:t>advanced</a:t>
            </a:r>
            <a:r>
              <a:rPr lang="en-US" sz="2400" b="1"/>
              <a:t> knowledge and skills in this subject.</a:t>
            </a:r>
          </a:p>
          <a:p>
            <a:pPr marL="285750" indent="-285750">
              <a:buFont typeface="Arial" panose="020B0604020202020204" pitchFamily="34" charset="0"/>
              <a:buChar char="•"/>
            </a:pPr>
            <a:r>
              <a:rPr lang="en-US" sz="2400" b="1">
                <a:solidFill>
                  <a:srgbClr val="CC66FF"/>
                </a:solidFill>
              </a:rPr>
              <a:t>Are well prepared for the next grade level or course</a:t>
            </a:r>
            <a:r>
              <a:rPr lang="en-US" sz="2400" b="1"/>
              <a:t>.</a:t>
            </a:r>
          </a:p>
        </p:txBody>
      </p:sp>
      <p:pic>
        <p:nvPicPr>
          <p:cNvPr id="5" name="Picture 4"/>
          <p:cNvPicPr>
            <a:picLocks noChangeAspect="1"/>
          </p:cNvPicPr>
          <p:nvPr/>
        </p:nvPicPr>
        <p:blipFill>
          <a:blip r:embed="rId4"/>
          <a:stretch>
            <a:fillRect/>
          </a:stretch>
        </p:blipFill>
        <p:spPr>
          <a:xfrm>
            <a:off x="9542502" y="0"/>
            <a:ext cx="2231329" cy="2225233"/>
          </a:xfrm>
          <a:prstGeom prst="rect">
            <a:avLst/>
          </a:prstGeom>
        </p:spPr>
      </p:pic>
      <p:sp>
        <p:nvSpPr>
          <p:cNvPr id="6" name="TextBox 5"/>
          <p:cNvSpPr txBox="1"/>
          <p:nvPr/>
        </p:nvSpPr>
        <p:spPr>
          <a:xfrm>
            <a:off x="10004044" y="946204"/>
            <a:ext cx="1308243" cy="400110"/>
          </a:xfrm>
          <a:prstGeom prst="rect">
            <a:avLst/>
          </a:prstGeom>
          <a:noFill/>
        </p:spPr>
        <p:txBody>
          <a:bodyPr wrap="none" rtlCol="0">
            <a:spAutoFit/>
          </a:bodyPr>
          <a:lstStyle/>
          <a:p>
            <a:r>
              <a:rPr lang="en-US" sz="2000" b="1" dirty="0" smtClean="0"/>
              <a:t>Pink Sheet</a:t>
            </a:r>
            <a:endParaRPr lang="en-US" sz="2000" b="1" dirty="0"/>
          </a:p>
        </p:txBody>
      </p:sp>
    </p:spTree>
    <p:extLst>
      <p:ext uri="{BB962C8B-B14F-4D97-AF65-F5344CB8AC3E}">
        <p14:creationId xmlns:p14="http://schemas.microsoft.com/office/powerpoint/2010/main" val="2249729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2512" y="314325"/>
            <a:ext cx="10086975" cy="6229350"/>
          </a:xfrm>
          <a:prstGeom prst="rect">
            <a:avLst/>
          </a:prstGeom>
        </p:spPr>
      </p:pic>
    </p:spTree>
    <p:extLst>
      <p:ext uri="{BB962C8B-B14F-4D97-AF65-F5344CB8AC3E}">
        <p14:creationId xmlns:p14="http://schemas.microsoft.com/office/powerpoint/2010/main" val="43942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9187" y="0"/>
            <a:ext cx="9953625" cy="7286625"/>
          </a:xfrm>
          <a:prstGeom prst="rect">
            <a:avLst/>
          </a:prstGeom>
        </p:spPr>
      </p:pic>
    </p:spTree>
    <p:extLst>
      <p:ext uri="{BB962C8B-B14F-4D97-AF65-F5344CB8AC3E}">
        <p14:creationId xmlns:p14="http://schemas.microsoft.com/office/powerpoint/2010/main" val="1520175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485775"/>
            <a:ext cx="10058400" cy="5886450"/>
          </a:xfrm>
          <a:prstGeom prst="rect">
            <a:avLst/>
          </a:prstGeom>
        </p:spPr>
      </p:pic>
    </p:spTree>
    <p:extLst>
      <p:ext uri="{BB962C8B-B14F-4D97-AF65-F5344CB8AC3E}">
        <p14:creationId xmlns:p14="http://schemas.microsoft.com/office/powerpoint/2010/main" val="1389597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63664" y="640650"/>
            <a:ext cx="2448232" cy="2783794"/>
          </a:xfrm>
          <a:prstGeom prst="rect">
            <a:avLst/>
          </a:prstGeom>
        </p:spPr>
      </p:pic>
      <p:sp>
        <p:nvSpPr>
          <p:cNvPr id="2" name="Title 1"/>
          <p:cNvSpPr>
            <a:spLocks noGrp="1"/>
          </p:cNvSpPr>
          <p:nvPr>
            <p:ph type="title"/>
          </p:nvPr>
        </p:nvSpPr>
        <p:spPr/>
        <p:txBody>
          <a:bodyPr/>
          <a:lstStyle/>
          <a:p>
            <a:r>
              <a:rPr lang="en-US" b="1" dirty="0" smtClean="0"/>
              <a:t>EOG – Reading/Evidence Based Writing Assessment</a:t>
            </a:r>
            <a:endParaRPr lang="en-US" b="1" dirty="0"/>
          </a:p>
        </p:txBody>
      </p:sp>
      <p:sp>
        <p:nvSpPr>
          <p:cNvPr id="3" name="Content Placeholder 2"/>
          <p:cNvSpPr>
            <a:spLocks noGrp="1"/>
          </p:cNvSpPr>
          <p:nvPr>
            <p:ph idx="1"/>
          </p:nvPr>
        </p:nvSpPr>
        <p:spPr>
          <a:xfrm>
            <a:off x="1097280" y="2032547"/>
            <a:ext cx="10058400" cy="4023360"/>
          </a:xfrm>
        </p:spPr>
        <p:txBody>
          <a:bodyPr>
            <a:normAutofit/>
          </a:bodyPr>
          <a:lstStyle/>
          <a:p>
            <a:pPr>
              <a:buFont typeface="Wingdings" panose="05000000000000000000" pitchFamily="2" charset="2"/>
              <a:buChar char="§"/>
            </a:pPr>
            <a:r>
              <a:rPr lang="en-US" sz="3600" dirty="0" smtClean="0"/>
              <a:t>Day 2 of ELA section</a:t>
            </a:r>
          </a:p>
          <a:p>
            <a:pPr>
              <a:buFont typeface="Wingdings" panose="05000000000000000000" pitchFamily="2" charset="2"/>
              <a:buChar char="§"/>
            </a:pPr>
            <a:r>
              <a:rPr lang="en-US" sz="3600" dirty="0" smtClean="0"/>
              <a:t>Students read 2 short texts</a:t>
            </a:r>
          </a:p>
          <a:p>
            <a:pPr>
              <a:buFont typeface="Wingdings" panose="05000000000000000000" pitchFamily="2" charset="2"/>
              <a:buChar char="§"/>
            </a:pPr>
            <a:r>
              <a:rPr lang="en-US" sz="3600" dirty="0" smtClean="0"/>
              <a:t>Given a writing task (</a:t>
            </a:r>
            <a:r>
              <a:rPr lang="en-US" sz="3600" dirty="0"/>
              <a:t>I</a:t>
            </a:r>
            <a:r>
              <a:rPr lang="en-US" sz="3600" dirty="0" smtClean="0"/>
              <a:t>nformative/Explanatory; Argument/Opinion)</a:t>
            </a:r>
          </a:p>
          <a:p>
            <a:pPr>
              <a:buFont typeface="Wingdings" panose="05000000000000000000" pitchFamily="2" charset="2"/>
              <a:buChar char="§"/>
            </a:pPr>
            <a:r>
              <a:rPr lang="en-US" sz="3600" dirty="0" smtClean="0"/>
              <a:t>Students write an essay answering the writing prompt, using evidence from the 2 short texts.</a:t>
            </a:r>
            <a:endParaRPr lang="en-US" sz="3600" dirty="0"/>
          </a:p>
        </p:txBody>
      </p:sp>
    </p:spTree>
    <p:extLst>
      <p:ext uri="{BB962C8B-B14F-4D97-AF65-F5344CB8AC3E}">
        <p14:creationId xmlns:p14="http://schemas.microsoft.com/office/powerpoint/2010/main" val="233428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2011680"/>
            <a:ext cx="11036734" cy="3820160"/>
          </a:xfrm>
        </p:spPr>
        <p:txBody>
          <a:bodyPr>
            <a:noAutofit/>
          </a:bodyPr>
          <a:lstStyle/>
          <a:p>
            <a:pPr>
              <a:buFont typeface="Wingdings" panose="05000000000000000000" pitchFamily="2" charset="2"/>
              <a:buChar char="v"/>
            </a:pPr>
            <a:r>
              <a:rPr lang="en-US" sz="2800" b="1"/>
              <a:t>Provides teachers with </a:t>
            </a:r>
            <a:r>
              <a:rPr lang="en-US" sz="2800" b="1" u="sng"/>
              <a:t>actionable data</a:t>
            </a:r>
            <a:r>
              <a:rPr lang="en-US" sz="2800" b="1"/>
              <a:t> on students’ reading level and growth.</a:t>
            </a:r>
          </a:p>
          <a:p>
            <a:pPr>
              <a:buFont typeface="Wingdings" panose="05000000000000000000" pitchFamily="2" charset="2"/>
              <a:buChar char="v"/>
            </a:pPr>
            <a:r>
              <a:rPr lang="en-US" sz="2800" b="1"/>
              <a:t>Provides a Lexile measure that </a:t>
            </a:r>
            <a:r>
              <a:rPr lang="en-US" sz="2800" b="1" u="sng"/>
              <a:t>connects the reader</a:t>
            </a:r>
            <a:r>
              <a:rPr lang="en-US" sz="2800" b="1"/>
              <a:t> to </a:t>
            </a:r>
            <a:r>
              <a:rPr lang="en-US" sz="2800" b="1" u="sng"/>
              <a:t>reading material </a:t>
            </a:r>
            <a:r>
              <a:rPr lang="en-US" sz="2800" b="1"/>
              <a:t>appropriate for independent practice.</a:t>
            </a:r>
          </a:p>
          <a:p>
            <a:pPr>
              <a:buFont typeface="Wingdings" panose="05000000000000000000" pitchFamily="2" charset="2"/>
              <a:buChar char="v"/>
            </a:pPr>
            <a:r>
              <a:rPr lang="en-US" sz="2800" b="1"/>
              <a:t>Lexile measures </a:t>
            </a:r>
            <a:r>
              <a:rPr lang="en-US" sz="2800" b="1" u="sng"/>
              <a:t>guide students </a:t>
            </a:r>
            <a:r>
              <a:rPr lang="en-US" sz="2800" b="1"/>
              <a:t>in the right direction </a:t>
            </a:r>
          </a:p>
          <a:p>
            <a:pPr>
              <a:buFont typeface="Wingdings" panose="05000000000000000000" pitchFamily="2" charset="2"/>
              <a:buChar char="v"/>
            </a:pPr>
            <a:r>
              <a:rPr lang="en-US" sz="2800" b="1"/>
              <a:t>Lexile measures </a:t>
            </a:r>
            <a:r>
              <a:rPr lang="en-US" sz="2800" b="1" u="sng"/>
              <a:t>target reading </a:t>
            </a:r>
            <a:r>
              <a:rPr lang="en-US" sz="2800" b="1"/>
              <a:t>as an area in need of intervention</a:t>
            </a:r>
          </a:p>
        </p:txBody>
      </p:sp>
      <p:pic>
        <p:nvPicPr>
          <p:cNvPr id="4" name="Picture 3"/>
          <p:cNvPicPr>
            <a:picLocks noChangeAspect="1"/>
          </p:cNvPicPr>
          <p:nvPr/>
        </p:nvPicPr>
        <p:blipFill>
          <a:blip r:embed="rId3"/>
          <a:stretch>
            <a:fillRect/>
          </a:stretch>
        </p:blipFill>
        <p:spPr>
          <a:xfrm>
            <a:off x="684211" y="415636"/>
            <a:ext cx="4667278" cy="1366347"/>
          </a:xfrm>
          <a:prstGeom prst="rect">
            <a:avLst/>
          </a:prstGeom>
        </p:spPr>
      </p:pic>
    </p:spTree>
    <p:extLst>
      <p:ext uri="{BB962C8B-B14F-4D97-AF65-F5344CB8AC3E}">
        <p14:creationId xmlns:p14="http://schemas.microsoft.com/office/powerpoint/2010/main" val="2763846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6287" y="1857375"/>
            <a:ext cx="10639425" cy="3143250"/>
          </a:xfrm>
          <a:prstGeom prst="rect">
            <a:avLst/>
          </a:prstGeom>
        </p:spPr>
      </p:pic>
    </p:spTree>
    <p:extLst>
      <p:ext uri="{BB962C8B-B14F-4D97-AF65-F5344CB8AC3E}">
        <p14:creationId xmlns:p14="http://schemas.microsoft.com/office/powerpoint/2010/main" val="3215184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450267" y="2078167"/>
            <a:ext cx="4987600" cy="4433600"/>
          </a:xfrm>
          <a:prstGeom prst="rect">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89" name="Shape 189"/>
          <p:cNvSpPr/>
          <p:nvPr/>
        </p:nvSpPr>
        <p:spPr>
          <a:xfrm>
            <a:off x="5748800" y="2182200"/>
            <a:ext cx="5438000" cy="2493600"/>
          </a:xfrm>
          <a:prstGeom prst="rect">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90" name="Shape 190"/>
          <p:cNvSpPr txBox="1">
            <a:spLocks noGrp="1"/>
          </p:cNvSpPr>
          <p:nvPr>
            <p:ph type="title"/>
          </p:nvPr>
        </p:nvSpPr>
        <p:spPr>
          <a:xfrm>
            <a:off x="415600" y="316300"/>
            <a:ext cx="8128632" cy="763600"/>
          </a:xfrm>
          <a:prstGeom prst="rect">
            <a:avLst/>
          </a:prstGeom>
        </p:spPr>
        <p:txBody>
          <a:bodyPr vert="horz" wrap="square" lIns="121900" tIns="121900" rIns="121900" bIns="121900" rtlCol="0" anchor="t" anchorCtr="0">
            <a:noAutofit/>
          </a:bodyPr>
          <a:lstStyle/>
          <a:p>
            <a:r>
              <a:rPr lang="en" dirty="0" smtClean="0"/>
              <a:t>Scoring Rubric:  Two Traits</a:t>
            </a:r>
            <a:endParaRPr dirty="0"/>
          </a:p>
        </p:txBody>
      </p:sp>
      <p:sp>
        <p:nvSpPr>
          <p:cNvPr id="191" name="Shape 191"/>
          <p:cNvSpPr txBox="1">
            <a:spLocks noGrp="1"/>
          </p:cNvSpPr>
          <p:nvPr>
            <p:ph type="body" idx="1"/>
          </p:nvPr>
        </p:nvSpPr>
        <p:spPr>
          <a:xfrm>
            <a:off x="415600" y="1986900"/>
            <a:ext cx="4987600" cy="4455600"/>
          </a:xfrm>
          <a:prstGeom prst="rect">
            <a:avLst/>
          </a:prstGeom>
        </p:spPr>
        <p:txBody>
          <a:bodyPr vert="horz" wrap="square" lIns="121900" tIns="121900" rIns="121900" bIns="121900" rtlCol="0" anchor="t" anchorCtr="0">
            <a:noAutofit/>
          </a:bodyPr>
          <a:lstStyle/>
          <a:p>
            <a:pPr marL="0" indent="0">
              <a:buNone/>
            </a:pPr>
            <a:r>
              <a:rPr lang="en" sz="2400" b="1" i="1" dirty="0"/>
              <a:t>Topic/Ideas </a:t>
            </a:r>
            <a:endParaRPr sz="2400" b="1" i="1" dirty="0"/>
          </a:p>
          <a:p>
            <a:pPr>
              <a:spcBef>
                <a:spcPts val="2133"/>
              </a:spcBef>
            </a:pPr>
            <a:r>
              <a:rPr lang="en" sz="2400" dirty="0"/>
              <a:t>Introduction</a:t>
            </a:r>
            <a:endParaRPr sz="2400" dirty="0"/>
          </a:p>
          <a:p>
            <a:r>
              <a:rPr lang="en" sz="2400" dirty="0"/>
              <a:t>Organizational Structure</a:t>
            </a:r>
            <a:endParaRPr sz="2400" dirty="0"/>
          </a:p>
          <a:p>
            <a:r>
              <a:rPr lang="en" sz="2400" dirty="0"/>
              <a:t>Use of transitions</a:t>
            </a:r>
            <a:endParaRPr sz="2400" dirty="0"/>
          </a:p>
          <a:p>
            <a:r>
              <a:rPr lang="en" sz="2400" dirty="0"/>
              <a:t>Counter-Claim (argument only)</a:t>
            </a:r>
            <a:endParaRPr sz="2400" dirty="0"/>
          </a:p>
          <a:p>
            <a:r>
              <a:rPr lang="en" sz="2400" dirty="0"/>
              <a:t>Conclusion</a:t>
            </a:r>
            <a:endParaRPr sz="2400" dirty="0"/>
          </a:p>
          <a:p>
            <a:pPr marL="0" indent="0">
              <a:spcBef>
                <a:spcPts val="2133"/>
              </a:spcBef>
              <a:buNone/>
            </a:pPr>
            <a:r>
              <a:rPr lang="en" sz="2400" b="1" i="1" dirty="0"/>
              <a:t>Supporting Details</a:t>
            </a:r>
            <a:endParaRPr sz="2400" b="1" i="1" dirty="0"/>
          </a:p>
          <a:p>
            <a:pPr>
              <a:spcBef>
                <a:spcPts val="2133"/>
              </a:spcBef>
            </a:pPr>
            <a:r>
              <a:rPr lang="en" sz="2400" dirty="0"/>
              <a:t>Reasons, text evidence, facts, details, etc.</a:t>
            </a:r>
            <a:endParaRPr sz="2400" dirty="0"/>
          </a:p>
          <a:p>
            <a:pPr marL="0" indent="0">
              <a:spcBef>
                <a:spcPts val="2133"/>
              </a:spcBef>
              <a:buNone/>
            </a:pPr>
            <a:endParaRPr dirty="0"/>
          </a:p>
          <a:p>
            <a:pPr marL="0" indent="0">
              <a:spcBef>
                <a:spcPts val="2133"/>
              </a:spcBef>
              <a:spcAft>
                <a:spcPts val="2133"/>
              </a:spcAft>
              <a:buNone/>
            </a:pPr>
            <a:endParaRPr dirty="0"/>
          </a:p>
        </p:txBody>
      </p:sp>
      <p:sp>
        <p:nvSpPr>
          <p:cNvPr id="192" name="Shape 192"/>
          <p:cNvSpPr txBox="1">
            <a:spLocks noGrp="1"/>
          </p:cNvSpPr>
          <p:nvPr>
            <p:ph type="body" idx="2"/>
          </p:nvPr>
        </p:nvSpPr>
        <p:spPr>
          <a:xfrm>
            <a:off x="6026933" y="2294400"/>
            <a:ext cx="5333200" cy="2269200"/>
          </a:xfrm>
          <a:prstGeom prst="rect">
            <a:avLst/>
          </a:prstGeom>
        </p:spPr>
        <p:txBody>
          <a:bodyPr vert="horz" wrap="square" lIns="121900" tIns="121900" rIns="121900" bIns="121900" rtlCol="0" anchor="t" anchorCtr="0">
            <a:noAutofit/>
          </a:bodyPr>
          <a:lstStyle/>
          <a:p>
            <a:pPr indent="-457189">
              <a:buSzPts val="1800"/>
            </a:pPr>
            <a:r>
              <a:rPr lang="en" sz="2400" dirty="0"/>
              <a:t>Varies sentence patterns</a:t>
            </a:r>
            <a:endParaRPr sz="2400" dirty="0"/>
          </a:p>
          <a:p>
            <a:pPr indent="-457189">
              <a:buSzPts val="1800"/>
            </a:pPr>
            <a:r>
              <a:rPr lang="en" sz="2400" dirty="0"/>
              <a:t>Demonstrates command of conventions</a:t>
            </a:r>
            <a:endParaRPr sz="2400" dirty="0"/>
          </a:p>
          <a:p>
            <a:pPr indent="-457189">
              <a:buSzPts val="1800"/>
            </a:pPr>
            <a:r>
              <a:rPr lang="en" sz="2400" dirty="0"/>
              <a:t>Minimal errors</a:t>
            </a:r>
            <a:endParaRPr sz="2400" dirty="0"/>
          </a:p>
        </p:txBody>
      </p:sp>
      <p:sp>
        <p:nvSpPr>
          <p:cNvPr id="193" name="Shape 193"/>
          <p:cNvSpPr txBox="1"/>
          <p:nvPr/>
        </p:nvSpPr>
        <p:spPr>
          <a:xfrm>
            <a:off x="415600" y="1218400"/>
            <a:ext cx="5715200" cy="630000"/>
          </a:xfrm>
          <a:prstGeom prst="rect">
            <a:avLst/>
          </a:prstGeom>
          <a:noFill/>
          <a:ln>
            <a:noFill/>
          </a:ln>
        </p:spPr>
        <p:txBody>
          <a:bodyPr wrap="square" lIns="121900" tIns="121900" rIns="121900" bIns="121900" anchor="t" anchorCtr="0">
            <a:noAutofit/>
          </a:bodyPr>
          <a:lstStyle/>
          <a:p>
            <a:r>
              <a:rPr lang="en" sz="2400" b="1" dirty="0"/>
              <a:t>Idea Development, Organization, </a:t>
            </a:r>
            <a:r>
              <a:rPr lang="en" sz="2400" b="1" dirty="0" smtClean="0"/>
              <a:t>Coherence – 4 points</a:t>
            </a:r>
            <a:endParaRPr sz="2400" b="1" dirty="0"/>
          </a:p>
        </p:txBody>
      </p:sp>
      <p:sp>
        <p:nvSpPr>
          <p:cNvPr id="194" name="Shape 194"/>
          <p:cNvSpPr txBox="1"/>
          <p:nvPr/>
        </p:nvSpPr>
        <p:spPr>
          <a:xfrm>
            <a:off x="6269500" y="1218400"/>
            <a:ext cx="5126400" cy="763600"/>
          </a:xfrm>
          <a:prstGeom prst="rect">
            <a:avLst/>
          </a:prstGeom>
          <a:noFill/>
          <a:ln>
            <a:noFill/>
          </a:ln>
        </p:spPr>
        <p:txBody>
          <a:bodyPr wrap="square" lIns="121900" tIns="121900" rIns="121900" bIns="121900" anchor="t" anchorCtr="0">
            <a:noAutofit/>
          </a:bodyPr>
          <a:lstStyle/>
          <a:p>
            <a:r>
              <a:rPr lang="en" sz="2400" b="1" dirty="0"/>
              <a:t>Language Usage and </a:t>
            </a:r>
            <a:r>
              <a:rPr lang="en" sz="2400" b="1" dirty="0" smtClean="0"/>
              <a:t>Conventions – 3 points</a:t>
            </a:r>
            <a:endParaRPr sz="2400" b="1" dirty="0"/>
          </a:p>
        </p:txBody>
      </p:sp>
    </p:spTree>
    <p:extLst>
      <p:ext uri="{BB962C8B-B14F-4D97-AF65-F5344CB8AC3E}">
        <p14:creationId xmlns:p14="http://schemas.microsoft.com/office/powerpoint/2010/main" val="3950400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2078167" y="525600"/>
            <a:ext cx="8608800" cy="963600"/>
          </a:xfrm>
          <a:prstGeom prst="rect">
            <a:avLst/>
          </a:prstGeom>
        </p:spPr>
        <p:txBody>
          <a:bodyPr vert="horz" wrap="square" lIns="121900" tIns="121900" rIns="121900" bIns="121900" rtlCol="0" anchor="b" anchorCtr="0">
            <a:noAutofit/>
          </a:bodyPr>
          <a:lstStyle/>
          <a:p>
            <a:r>
              <a:rPr lang="en"/>
              <a:t>Writing Task </a:t>
            </a:r>
            <a:endParaRPr/>
          </a:p>
        </p:txBody>
      </p:sp>
      <p:sp>
        <p:nvSpPr>
          <p:cNvPr id="216" name="Shape 216"/>
          <p:cNvSpPr txBox="1">
            <a:spLocks noGrp="1"/>
          </p:cNvSpPr>
          <p:nvPr>
            <p:ph type="body" idx="1"/>
          </p:nvPr>
        </p:nvSpPr>
        <p:spPr>
          <a:xfrm>
            <a:off x="1504967" y="1824284"/>
            <a:ext cx="9182000" cy="2929600"/>
          </a:xfrm>
          <a:prstGeom prst="rect">
            <a:avLst/>
          </a:prstGeom>
        </p:spPr>
        <p:txBody>
          <a:bodyPr vert="horz" wrap="square" lIns="121900" tIns="121900" rIns="121900" bIns="121900" rtlCol="0" anchor="t" anchorCtr="0">
            <a:noAutofit/>
          </a:bodyPr>
          <a:lstStyle/>
          <a:p>
            <a:pPr marL="0" indent="0">
              <a:spcAft>
                <a:spcPts val="2133"/>
              </a:spcAft>
              <a:buNone/>
            </a:pPr>
            <a:endParaRPr/>
          </a:p>
        </p:txBody>
      </p:sp>
      <p:sp>
        <p:nvSpPr>
          <p:cNvPr id="217" name="Shape 217"/>
          <p:cNvSpPr txBox="1"/>
          <p:nvPr/>
        </p:nvSpPr>
        <p:spPr>
          <a:xfrm>
            <a:off x="692733" y="519533"/>
            <a:ext cx="900400" cy="588800"/>
          </a:xfrm>
          <a:prstGeom prst="rect">
            <a:avLst/>
          </a:prstGeom>
          <a:noFill/>
          <a:ln>
            <a:noFill/>
          </a:ln>
        </p:spPr>
        <p:txBody>
          <a:bodyPr wrap="square" lIns="121900" tIns="121900" rIns="121900" bIns="121900" anchor="t" anchorCtr="0">
            <a:noAutofit/>
          </a:bodyPr>
          <a:lstStyle/>
          <a:p>
            <a:r>
              <a:rPr lang="en" sz="3200" b="1"/>
              <a:t>7</a:t>
            </a:r>
            <a:endParaRPr sz="3200" b="1"/>
          </a:p>
        </p:txBody>
      </p:sp>
      <p:pic>
        <p:nvPicPr>
          <p:cNvPr id="218" name="Shape 218"/>
          <p:cNvPicPr preferRelativeResize="0"/>
          <p:nvPr/>
        </p:nvPicPr>
        <p:blipFill>
          <a:blip r:embed="rId3">
            <a:alphaModFix/>
          </a:blip>
          <a:stretch>
            <a:fillRect/>
          </a:stretch>
        </p:blipFill>
        <p:spPr>
          <a:xfrm>
            <a:off x="374718" y="1695351"/>
            <a:ext cx="11442565" cy="3187500"/>
          </a:xfrm>
          <a:prstGeom prst="rect">
            <a:avLst/>
          </a:prstGeom>
          <a:noFill/>
          <a:ln>
            <a:noFill/>
          </a:ln>
        </p:spPr>
      </p:pic>
    </p:spTree>
    <p:extLst>
      <p:ext uri="{BB962C8B-B14F-4D97-AF65-F5344CB8AC3E}">
        <p14:creationId xmlns:p14="http://schemas.microsoft.com/office/powerpoint/2010/main" val="3379871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471" y="101728"/>
            <a:ext cx="11328749" cy="6393124"/>
          </a:xfrm>
          <a:prstGeom prst="rect">
            <a:avLst/>
          </a:prstGeom>
        </p:spPr>
      </p:pic>
    </p:spTree>
    <p:extLst>
      <p:ext uri="{BB962C8B-B14F-4D97-AF65-F5344CB8AC3E}">
        <p14:creationId xmlns:p14="http://schemas.microsoft.com/office/powerpoint/2010/main" val="1550774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spcBef>
                <a:spcPts val="0"/>
              </a:spcBef>
            </a:pPr>
            <a:r>
              <a:rPr lang="en"/>
              <a:t>Current 8th Grade</a:t>
            </a:r>
            <a:endParaRPr/>
          </a:p>
        </p:txBody>
      </p:sp>
      <p:sp>
        <p:nvSpPr>
          <p:cNvPr id="169" name="Shape 169"/>
          <p:cNvSpPr txBox="1"/>
          <p:nvPr/>
        </p:nvSpPr>
        <p:spPr>
          <a:xfrm>
            <a:off x="623467" y="1697167"/>
            <a:ext cx="11152800" cy="2216800"/>
          </a:xfrm>
          <a:prstGeom prst="rect">
            <a:avLst/>
          </a:prstGeom>
          <a:noFill/>
          <a:ln>
            <a:noFill/>
          </a:ln>
        </p:spPr>
        <p:txBody>
          <a:bodyPr wrap="square" lIns="121900" tIns="121900" rIns="121900" bIns="121900" anchor="t" anchorCtr="0">
            <a:noAutofit/>
          </a:bodyPr>
          <a:lstStyle/>
          <a:p>
            <a:endParaRPr sz="2400"/>
          </a:p>
        </p:txBody>
      </p:sp>
      <p:graphicFrame>
        <p:nvGraphicFramePr>
          <p:cNvPr id="170" name="Shape 170"/>
          <p:cNvGraphicFramePr/>
          <p:nvPr/>
        </p:nvGraphicFramePr>
        <p:xfrm>
          <a:off x="750467" y="2140133"/>
          <a:ext cx="9652000" cy="1584880"/>
        </p:xfrm>
        <a:graphic>
          <a:graphicData uri="http://schemas.openxmlformats.org/drawingml/2006/table">
            <a:tbl>
              <a:tblPr>
                <a:noFil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930400">
                  <a:extLst>
                    <a:ext uri="{9D8B030D-6E8A-4147-A177-3AD203B41FA5}">
                      <a16:colId xmlns:a16="http://schemas.microsoft.com/office/drawing/2014/main" val="20004"/>
                    </a:ext>
                  </a:extLst>
                </a:gridCol>
              </a:tblGrid>
              <a:tr h="975320">
                <a:tc>
                  <a:txBody>
                    <a:bodyPr/>
                    <a:lstStyle/>
                    <a:p>
                      <a:pPr marL="0" lvl="0" indent="0">
                        <a:spcBef>
                          <a:spcPts val="0"/>
                        </a:spcBef>
                        <a:spcAft>
                          <a:spcPts val="0"/>
                        </a:spcAft>
                        <a:buNone/>
                      </a:pPr>
                      <a:r>
                        <a:rPr lang="en" sz="2400" b="1"/>
                        <a:t>0-Response is flawed</a:t>
                      </a:r>
                      <a:endParaRPr sz="2400" b="1"/>
                    </a:p>
                  </a:txBody>
                  <a:tcPr marL="121900" marR="121900" marT="121900" marB="121900"/>
                </a:tc>
                <a:tc>
                  <a:txBody>
                    <a:bodyPr/>
                    <a:lstStyle/>
                    <a:p>
                      <a:pPr marL="0" lvl="0" indent="0">
                        <a:spcBef>
                          <a:spcPts val="0"/>
                        </a:spcBef>
                        <a:spcAft>
                          <a:spcPts val="0"/>
                        </a:spcAft>
                        <a:buNone/>
                      </a:pPr>
                      <a:r>
                        <a:rPr lang="en" sz="2400" b="1"/>
                        <a:t>1-Beginning</a:t>
                      </a:r>
                      <a:endParaRPr sz="2400" b="1"/>
                    </a:p>
                  </a:txBody>
                  <a:tcPr marL="121900" marR="121900" marT="121900" marB="121900"/>
                </a:tc>
                <a:tc>
                  <a:txBody>
                    <a:bodyPr/>
                    <a:lstStyle/>
                    <a:p>
                      <a:pPr marL="0" lvl="0" indent="0">
                        <a:spcBef>
                          <a:spcPts val="0"/>
                        </a:spcBef>
                        <a:spcAft>
                          <a:spcPts val="0"/>
                        </a:spcAft>
                        <a:buNone/>
                      </a:pPr>
                      <a:r>
                        <a:rPr lang="en" sz="2400" b="1"/>
                        <a:t>2-Developing</a:t>
                      </a:r>
                      <a:endParaRPr sz="2400" b="1"/>
                    </a:p>
                  </a:txBody>
                  <a:tcPr marL="121900" marR="121900" marT="121900" marB="121900"/>
                </a:tc>
                <a:tc>
                  <a:txBody>
                    <a:bodyPr/>
                    <a:lstStyle/>
                    <a:p>
                      <a:pPr marL="0" lvl="0" indent="0">
                        <a:spcBef>
                          <a:spcPts val="0"/>
                        </a:spcBef>
                        <a:spcAft>
                          <a:spcPts val="0"/>
                        </a:spcAft>
                        <a:buNone/>
                      </a:pPr>
                      <a:r>
                        <a:rPr lang="en" sz="2400" b="1"/>
                        <a:t>3-Proficient</a:t>
                      </a:r>
                      <a:endParaRPr sz="2400" b="1"/>
                    </a:p>
                  </a:txBody>
                  <a:tcPr marL="121900" marR="121900" marT="121900" marB="121900"/>
                </a:tc>
                <a:tc>
                  <a:txBody>
                    <a:bodyPr/>
                    <a:lstStyle/>
                    <a:p>
                      <a:pPr marL="0" lvl="0" indent="0" rtl="0">
                        <a:spcBef>
                          <a:spcPts val="0"/>
                        </a:spcBef>
                        <a:spcAft>
                          <a:spcPts val="0"/>
                        </a:spcAft>
                        <a:buNone/>
                      </a:pPr>
                      <a:r>
                        <a:rPr lang="en" sz="2400" b="1"/>
                        <a:t>Distinguished</a:t>
                      </a:r>
                      <a:endParaRPr sz="2400" b="1"/>
                    </a:p>
                  </a:txBody>
                  <a:tcPr marL="121900" marR="121900" marT="121900" marB="121900"/>
                </a:tc>
                <a:extLst>
                  <a:ext uri="{0D108BD9-81ED-4DB2-BD59-A6C34878D82A}">
                    <a16:rowId xmlns:a16="http://schemas.microsoft.com/office/drawing/2014/main" val="10000"/>
                  </a:ext>
                </a:extLst>
              </a:tr>
              <a:tr h="609560">
                <a:tc>
                  <a:txBody>
                    <a:bodyPr/>
                    <a:lstStyle/>
                    <a:p>
                      <a:pPr marL="0" lvl="0" indent="0">
                        <a:spcBef>
                          <a:spcPts val="0"/>
                        </a:spcBef>
                        <a:spcAft>
                          <a:spcPts val="0"/>
                        </a:spcAft>
                        <a:buNone/>
                      </a:pPr>
                      <a:r>
                        <a:rPr lang="en" sz="2400"/>
                        <a:t>4</a:t>
                      </a:r>
                      <a:endParaRPr sz="2400"/>
                    </a:p>
                  </a:txBody>
                  <a:tcPr marL="121900" marR="121900" marT="121900" marB="121900"/>
                </a:tc>
                <a:tc>
                  <a:txBody>
                    <a:bodyPr/>
                    <a:lstStyle/>
                    <a:p>
                      <a:pPr marL="0" lvl="0" indent="0">
                        <a:spcBef>
                          <a:spcPts val="0"/>
                        </a:spcBef>
                        <a:spcAft>
                          <a:spcPts val="0"/>
                        </a:spcAft>
                        <a:buNone/>
                      </a:pPr>
                      <a:r>
                        <a:rPr lang="en" sz="2400"/>
                        <a:t>15</a:t>
                      </a:r>
                      <a:endParaRPr sz="2400"/>
                    </a:p>
                  </a:txBody>
                  <a:tcPr marL="121900" marR="121900" marT="121900" marB="121900"/>
                </a:tc>
                <a:tc>
                  <a:txBody>
                    <a:bodyPr/>
                    <a:lstStyle/>
                    <a:p>
                      <a:pPr marL="0" lvl="0" indent="0">
                        <a:spcBef>
                          <a:spcPts val="0"/>
                        </a:spcBef>
                        <a:spcAft>
                          <a:spcPts val="0"/>
                        </a:spcAft>
                        <a:buNone/>
                      </a:pPr>
                      <a:r>
                        <a:rPr lang="en" sz="2400"/>
                        <a:t>49</a:t>
                      </a:r>
                      <a:endParaRPr sz="2400"/>
                    </a:p>
                  </a:txBody>
                  <a:tcPr marL="121900" marR="121900" marT="121900" marB="121900"/>
                </a:tc>
                <a:tc>
                  <a:txBody>
                    <a:bodyPr/>
                    <a:lstStyle/>
                    <a:p>
                      <a:pPr marL="0" lvl="0" indent="0">
                        <a:spcBef>
                          <a:spcPts val="0"/>
                        </a:spcBef>
                        <a:spcAft>
                          <a:spcPts val="0"/>
                        </a:spcAft>
                        <a:buNone/>
                      </a:pPr>
                      <a:r>
                        <a:rPr lang="en" sz="2400"/>
                        <a:t>26</a:t>
                      </a:r>
                      <a:endParaRPr sz="2400"/>
                    </a:p>
                  </a:txBody>
                  <a:tcPr marL="121900" marR="121900" marT="121900" marB="121900"/>
                </a:tc>
                <a:tc>
                  <a:txBody>
                    <a:bodyPr/>
                    <a:lstStyle/>
                    <a:p>
                      <a:pPr marL="0" lvl="0" indent="0">
                        <a:spcBef>
                          <a:spcPts val="0"/>
                        </a:spcBef>
                        <a:spcAft>
                          <a:spcPts val="0"/>
                        </a:spcAft>
                        <a:buNone/>
                      </a:pPr>
                      <a:r>
                        <a:rPr lang="en" sz="2400"/>
                        <a:t>7</a:t>
                      </a:r>
                      <a:endParaRPr sz="2400"/>
                    </a:p>
                  </a:txBody>
                  <a:tcPr marL="121900" marR="121900" marT="121900" marB="121900"/>
                </a:tc>
                <a:extLst>
                  <a:ext uri="{0D108BD9-81ED-4DB2-BD59-A6C34878D82A}">
                    <a16:rowId xmlns:a16="http://schemas.microsoft.com/office/drawing/2014/main" val="10001"/>
                  </a:ext>
                </a:extLst>
              </a:tr>
            </a:tbl>
          </a:graphicData>
        </a:graphic>
      </p:graphicFrame>
      <p:sp>
        <p:nvSpPr>
          <p:cNvPr id="171" name="Shape 171"/>
          <p:cNvSpPr txBox="1"/>
          <p:nvPr/>
        </p:nvSpPr>
        <p:spPr>
          <a:xfrm>
            <a:off x="623467" y="1222642"/>
            <a:ext cx="9652000" cy="763600"/>
          </a:xfrm>
          <a:prstGeom prst="rect">
            <a:avLst/>
          </a:prstGeom>
          <a:noFill/>
          <a:ln>
            <a:noFill/>
          </a:ln>
        </p:spPr>
        <p:txBody>
          <a:bodyPr wrap="square" lIns="121900" tIns="121900" rIns="121900" bIns="121900" anchor="t" anchorCtr="0">
            <a:noAutofit/>
          </a:bodyPr>
          <a:lstStyle/>
          <a:p>
            <a:r>
              <a:rPr lang="en" sz="2400" b="1" dirty="0"/>
              <a:t>Idea Development, Organization, and Coherence</a:t>
            </a:r>
            <a:endParaRPr sz="2400" b="1" dirty="0"/>
          </a:p>
        </p:txBody>
      </p:sp>
      <p:graphicFrame>
        <p:nvGraphicFramePr>
          <p:cNvPr id="172" name="Shape 172"/>
          <p:cNvGraphicFramePr/>
          <p:nvPr/>
        </p:nvGraphicFramePr>
        <p:xfrm>
          <a:off x="750467" y="4254167"/>
          <a:ext cx="9652000" cy="121912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413000">
                  <a:extLst>
                    <a:ext uri="{9D8B030D-6E8A-4147-A177-3AD203B41FA5}">
                      <a16:colId xmlns:a16="http://schemas.microsoft.com/office/drawing/2014/main" val="20003"/>
                    </a:ext>
                  </a:extLst>
                </a:gridCol>
              </a:tblGrid>
              <a:tr h="609560">
                <a:tc>
                  <a:txBody>
                    <a:bodyPr/>
                    <a:lstStyle/>
                    <a:p>
                      <a:pPr marL="0" lvl="0" indent="0">
                        <a:spcBef>
                          <a:spcPts val="0"/>
                        </a:spcBef>
                        <a:spcAft>
                          <a:spcPts val="0"/>
                        </a:spcAft>
                        <a:buNone/>
                      </a:pPr>
                      <a:r>
                        <a:rPr lang="en" sz="2400" b="1"/>
                        <a:t>0</a:t>
                      </a:r>
                      <a:endParaRPr sz="2400" b="1"/>
                    </a:p>
                  </a:txBody>
                  <a:tcPr marL="121900" marR="121900" marT="121900" marB="121900"/>
                </a:tc>
                <a:tc>
                  <a:txBody>
                    <a:bodyPr/>
                    <a:lstStyle/>
                    <a:p>
                      <a:pPr marL="0" lvl="0" indent="0">
                        <a:spcBef>
                          <a:spcPts val="0"/>
                        </a:spcBef>
                        <a:spcAft>
                          <a:spcPts val="0"/>
                        </a:spcAft>
                        <a:buNone/>
                      </a:pPr>
                      <a:r>
                        <a:rPr lang="en" sz="2400" b="1"/>
                        <a:t>1</a:t>
                      </a:r>
                      <a:endParaRPr sz="2400" b="1"/>
                    </a:p>
                  </a:txBody>
                  <a:tcPr marL="121900" marR="121900" marT="121900" marB="121900"/>
                </a:tc>
                <a:tc>
                  <a:txBody>
                    <a:bodyPr/>
                    <a:lstStyle/>
                    <a:p>
                      <a:pPr marL="0" lvl="0" indent="0">
                        <a:spcBef>
                          <a:spcPts val="0"/>
                        </a:spcBef>
                        <a:spcAft>
                          <a:spcPts val="0"/>
                        </a:spcAft>
                        <a:buNone/>
                      </a:pPr>
                      <a:r>
                        <a:rPr lang="en" sz="2400" b="1"/>
                        <a:t>2</a:t>
                      </a:r>
                      <a:endParaRPr sz="2400" b="1"/>
                    </a:p>
                  </a:txBody>
                  <a:tcPr marL="121900" marR="121900" marT="121900" marB="121900"/>
                </a:tc>
                <a:tc>
                  <a:txBody>
                    <a:bodyPr/>
                    <a:lstStyle/>
                    <a:p>
                      <a:pPr marL="0" lvl="0" indent="0">
                        <a:spcBef>
                          <a:spcPts val="0"/>
                        </a:spcBef>
                        <a:spcAft>
                          <a:spcPts val="0"/>
                        </a:spcAft>
                        <a:buNone/>
                      </a:pPr>
                      <a:r>
                        <a:rPr lang="en" sz="2400" b="1"/>
                        <a:t>3</a:t>
                      </a:r>
                      <a:endParaRPr sz="2400" b="1"/>
                    </a:p>
                  </a:txBody>
                  <a:tcPr marL="121900" marR="121900" marT="121900" marB="121900"/>
                </a:tc>
                <a:extLst>
                  <a:ext uri="{0D108BD9-81ED-4DB2-BD59-A6C34878D82A}">
                    <a16:rowId xmlns:a16="http://schemas.microsoft.com/office/drawing/2014/main" val="10000"/>
                  </a:ext>
                </a:extLst>
              </a:tr>
              <a:tr h="609560">
                <a:tc>
                  <a:txBody>
                    <a:bodyPr/>
                    <a:lstStyle/>
                    <a:p>
                      <a:pPr marL="0" lvl="0" indent="0">
                        <a:spcBef>
                          <a:spcPts val="0"/>
                        </a:spcBef>
                        <a:spcAft>
                          <a:spcPts val="0"/>
                        </a:spcAft>
                        <a:buNone/>
                      </a:pPr>
                      <a:r>
                        <a:rPr lang="en" sz="2400"/>
                        <a:t>4</a:t>
                      </a:r>
                      <a:endParaRPr sz="2400"/>
                    </a:p>
                  </a:txBody>
                  <a:tcPr marL="121900" marR="121900" marT="121900" marB="121900"/>
                </a:tc>
                <a:tc>
                  <a:txBody>
                    <a:bodyPr/>
                    <a:lstStyle/>
                    <a:p>
                      <a:pPr marL="0" lvl="0" indent="0">
                        <a:spcBef>
                          <a:spcPts val="0"/>
                        </a:spcBef>
                        <a:spcAft>
                          <a:spcPts val="0"/>
                        </a:spcAft>
                        <a:buNone/>
                      </a:pPr>
                      <a:r>
                        <a:rPr lang="en" sz="2400"/>
                        <a:t>14</a:t>
                      </a:r>
                      <a:endParaRPr sz="2400"/>
                    </a:p>
                  </a:txBody>
                  <a:tcPr marL="121900" marR="121900" marT="121900" marB="121900"/>
                </a:tc>
                <a:tc>
                  <a:txBody>
                    <a:bodyPr/>
                    <a:lstStyle/>
                    <a:p>
                      <a:pPr marL="0" lvl="0" indent="0">
                        <a:spcBef>
                          <a:spcPts val="0"/>
                        </a:spcBef>
                        <a:spcAft>
                          <a:spcPts val="0"/>
                        </a:spcAft>
                        <a:buNone/>
                      </a:pPr>
                      <a:r>
                        <a:rPr lang="en" sz="2400"/>
                        <a:t>47</a:t>
                      </a:r>
                      <a:endParaRPr sz="2400"/>
                    </a:p>
                  </a:txBody>
                  <a:tcPr marL="121900" marR="121900" marT="121900" marB="121900"/>
                </a:tc>
                <a:tc>
                  <a:txBody>
                    <a:bodyPr/>
                    <a:lstStyle/>
                    <a:p>
                      <a:pPr marL="0" lvl="0" indent="0">
                        <a:spcBef>
                          <a:spcPts val="0"/>
                        </a:spcBef>
                        <a:spcAft>
                          <a:spcPts val="0"/>
                        </a:spcAft>
                        <a:buNone/>
                      </a:pPr>
                      <a:r>
                        <a:rPr lang="en" sz="2400"/>
                        <a:t>34</a:t>
                      </a:r>
                      <a:endParaRPr sz="2400"/>
                    </a:p>
                  </a:txBody>
                  <a:tcPr marL="121900" marR="121900" marT="121900" marB="121900"/>
                </a:tc>
                <a:extLst>
                  <a:ext uri="{0D108BD9-81ED-4DB2-BD59-A6C34878D82A}">
                    <a16:rowId xmlns:a16="http://schemas.microsoft.com/office/drawing/2014/main" val="10001"/>
                  </a:ext>
                </a:extLst>
              </a:tr>
            </a:tbl>
          </a:graphicData>
        </a:graphic>
      </p:graphicFrame>
      <p:sp>
        <p:nvSpPr>
          <p:cNvPr id="173" name="Shape 173"/>
          <p:cNvSpPr txBox="1"/>
          <p:nvPr/>
        </p:nvSpPr>
        <p:spPr>
          <a:xfrm>
            <a:off x="750467" y="3671467"/>
            <a:ext cx="4225600" cy="588800"/>
          </a:xfrm>
          <a:prstGeom prst="rect">
            <a:avLst/>
          </a:prstGeom>
          <a:noFill/>
          <a:ln>
            <a:noFill/>
          </a:ln>
        </p:spPr>
        <p:txBody>
          <a:bodyPr wrap="square" lIns="121900" tIns="121900" rIns="121900" bIns="121900" anchor="t" anchorCtr="0">
            <a:noAutofit/>
          </a:bodyPr>
          <a:lstStyle/>
          <a:p>
            <a:r>
              <a:rPr lang="en" sz="2400" b="1"/>
              <a:t>Language Usage and Conventions</a:t>
            </a:r>
            <a:endParaRPr sz="2400" b="1"/>
          </a:p>
        </p:txBody>
      </p:sp>
    </p:spTree>
    <p:extLst>
      <p:ext uri="{BB962C8B-B14F-4D97-AF65-F5344CB8AC3E}">
        <p14:creationId xmlns:p14="http://schemas.microsoft.com/office/powerpoint/2010/main" val="28757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15600" y="593367"/>
            <a:ext cx="11360800" cy="763600"/>
          </a:xfrm>
          <a:prstGeom prst="rect">
            <a:avLst/>
          </a:prstGeom>
        </p:spPr>
        <p:txBody>
          <a:bodyPr vert="horz" wrap="square" lIns="121900" tIns="121900" rIns="121900" bIns="121900" rtlCol="0" anchor="t" anchorCtr="0">
            <a:noAutofit/>
          </a:bodyPr>
          <a:lstStyle/>
          <a:p>
            <a:pPr>
              <a:spcBef>
                <a:spcPts val="0"/>
              </a:spcBef>
            </a:pPr>
            <a:r>
              <a:rPr lang="en"/>
              <a:t>Current 7th Grade</a:t>
            </a:r>
            <a:endParaRPr/>
          </a:p>
        </p:txBody>
      </p:sp>
      <p:sp>
        <p:nvSpPr>
          <p:cNvPr id="179" name="Shape 179"/>
          <p:cNvSpPr txBox="1"/>
          <p:nvPr/>
        </p:nvSpPr>
        <p:spPr>
          <a:xfrm>
            <a:off x="623467" y="1697167"/>
            <a:ext cx="11152800" cy="2216800"/>
          </a:xfrm>
          <a:prstGeom prst="rect">
            <a:avLst/>
          </a:prstGeom>
          <a:noFill/>
          <a:ln>
            <a:noFill/>
          </a:ln>
        </p:spPr>
        <p:txBody>
          <a:bodyPr wrap="square" lIns="121900" tIns="121900" rIns="121900" bIns="121900" anchor="t" anchorCtr="0">
            <a:noAutofit/>
          </a:bodyPr>
          <a:lstStyle/>
          <a:p>
            <a:endParaRPr sz="2400"/>
          </a:p>
        </p:txBody>
      </p:sp>
      <p:graphicFrame>
        <p:nvGraphicFramePr>
          <p:cNvPr id="180" name="Shape 180"/>
          <p:cNvGraphicFramePr/>
          <p:nvPr/>
        </p:nvGraphicFramePr>
        <p:xfrm>
          <a:off x="750467" y="2140133"/>
          <a:ext cx="9652000" cy="1584880"/>
        </p:xfrm>
        <a:graphic>
          <a:graphicData uri="http://schemas.openxmlformats.org/drawingml/2006/table">
            <a:tbl>
              <a:tblPr>
                <a:noFil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930400">
                  <a:extLst>
                    <a:ext uri="{9D8B030D-6E8A-4147-A177-3AD203B41FA5}">
                      <a16:colId xmlns:a16="http://schemas.microsoft.com/office/drawing/2014/main" val="20004"/>
                    </a:ext>
                  </a:extLst>
                </a:gridCol>
              </a:tblGrid>
              <a:tr h="975320">
                <a:tc>
                  <a:txBody>
                    <a:bodyPr/>
                    <a:lstStyle/>
                    <a:p>
                      <a:pPr marL="0" lvl="0" indent="0" rtl="0">
                        <a:spcBef>
                          <a:spcPts val="0"/>
                        </a:spcBef>
                        <a:spcAft>
                          <a:spcPts val="0"/>
                        </a:spcAft>
                        <a:buNone/>
                      </a:pPr>
                      <a:r>
                        <a:rPr lang="en" sz="2400" b="1"/>
                        <a:t>0-Response is flawed</a:t>
                      </a:r>
                      <a:endParaRPr sz="2400" b="1"/>
                    </a:p>
                  </a:txBody>
                  <a:tcPr marL="121900" marR="121900" marT="121900" marB="121900"/>
                </a:tc>
                <a:tc>
                  <a:txBody>
                    <a:bodyPr/>
                    <a:lstStyle/>
                    <a:p>
                      <a:pPr marL="0" lvl="0" indent="0" rtl="0">
                        <a:spcBef>
                          <a:spcPts val="0"/>
                        </a:spcBef>
                        <a:spcAft>
                          <a:spcPts val="0"/>
                        </a:spcAft>
                        <a:buNone/>
                      </a:pPr>
                      <a:r>
                        <a:rPr lang="en" sz="2400" b="1"/>
                        <a:t>1-Beginning</a:t>
                      </a:r>
                      <a:endParaRPr sz="2400" b="1"/>
                    </a:p>
                  </a:txBody>
                  <a:tcPr marL="121900" marR="121900" marT="121900" marB="121900"/>
                </a:tc>
                <a:tc>
                  <a:txBody>
                    <a:bodyPr/>
                    <a:lstStyle/>
                    <a:p>
                      <a:pPr marL="0" lvl="0" indent="0" rtl="0">
                        <a:spcBef>
                          <a:spcPts val="0"/>
                        </a:spcBef>
                        <a:spcAft>
                          <a:spcPts val="0"/>
                        </a:spcAft>
                        <a:buNone/>
                      </a:pPr>
                      <a:r>
                        <a:rPr lang="en" sz="2400" b="1"/>
                        <a:t>2-Developing</a:t>
                      </a:r>
                      <a:endParaRPr sz="2400" b="1"/>
                    </a:p>
                  </a:txBody>
                  <a:tcPr marL="121900" marR="121900" marT="121900" marB="121900"/>
                </a:tc>
                <a:tc>
                  <a:txBody>
                    <a:bodyPr/>
                    <a:lstStyle/>
                    <a:p>
                      <a:pPr marL="0" lvl="0" indent="0" rtl="0">
                        <a:spcBef>
                          <a:spcPts val="0"/>
                        </a:spcBef>
                        <a:spcAft>
                          <a:spcPts val="0"/>
                        </a:spcAft>
                        <a:buNone/>
                      </a:pPr>
                      <a:r>
                        <a:rPr lang="en" sz="2400" b="1"/>
                        <a:t>3-Proficient</a:t>
                      </a:r>
                      <a:endParaRPr sz="2400" b="1"/>
                    </a:p>
                  </a:txBody>
                  <a:tcPr marL="121900" marR="121900" marT="121900" marB="121900"/>
                </a:tc>
                <a:tc>
                  <a:txBody>
                    <a:bodyPr/>
                    <a:lstStyle/>
                    <a:p>
                      <a:pPr marL="0" lvl="0" indent="0" rtl="0">
                        <a:spcBef>
                          <a:spcPts val="0"/>
                        </a:spcBef>
                        <a:spcAft>
                          <a:spcPts val="0"/>
                        </a:spcAft>
                        <a:buNone/>
                      </a:pPr>
                      <a:r>
                        <a:rPr lang="en" sz="2400" b="1"/>
                        <a:t>Distinguished</a:t>
                      </a:r>
                      <a:endParaRPr sz="2400" b="1"/>
                    </a:p>
                  </a:txBody>
                  <a:tcPr marL="121900" marR="121900" marT="121900" marB="121900"/>
                </a:tc>
                <a:extLst>
                  <a:ext uri="{0D108BD9-81ED-4DB2-BD59-A6C34878D82A}">
                    <a16:rowId xmlns:a16="http://schemas.microsoft.com/office/drawing/2014/main" val="10000"/>
                  </a:ext>
                </a:extLst>
              </a:tr>
              <a:tr h="609560">
                <a:tc>
                  <a:txBody>
                    <a:bodyPr/>
                    <a:lstStyle/>
                    <a:p>
                      <a:pPr marL="0" lvl="0" indent="0" rtl="0">
                        <a:spcBef>
                          <a:spcPts val="0"/>
                        </a:spcBef>
                        <a:spcAft>
                          <a:spcPts val="0"/>
                        </a:spcAft>
                        <a:buNone/>
                      </a:pPr>
                      <a:r>
                        <a:rPr lang="en" sz="2400"/>
                        <a:t>5</a:t>
                      </a:r>
                      <a:endParaRPr sz="2400"/>
                    </a:p>
                  </a:txBody>
                  <a:tcPr marL="121900" marR="121900" marT="121900" marB="121900"/>
                </a:tc>
                <a:tc>
                  <a:txBody>
                    <a:bodyPr/>
                    <a:lstStyle/>
                    <a:p>
                      <a:pPr marL="0" lvl="0" indent="0" rtl="0">
                        <a:spcBef>
                          <a:spcPts val="0"/>
                        </a:spcBef>
                        <a:spcAft>
                          <a:spcPts val="0"/>
                        </a:spcAft>
                        <a:buNone/>
                      </a:pPr>
                      <a:r>
                        <a:rPr lang="en" sz="2400"/>
                        <a:t>15</a:t>
                      </a:r>
                      <a:endParaRPr sz="2400"/>
                    </a:p>
                  </a:txBody>
                  <a:tcPr marL="121900" marR="121900" marT="121900" marB="121900"/>
                </a:tc>
                <a:tc>
                  <a:txBody>
                    <a:bodyPr/>
                    <a:lstStyle/>
                    <a:p>
                      <a:pPr marL="0" lvl="0" indent="0" rtl="0">
                        <a:spcBef>
                          <a:spcPts val="0"/>
                        </a:spcBef>
                        <a:spcAft>
                          <a:spcPts val="0"/>
                        </a:spcAft>
                        <a:buNone/>
                      </a:pPr>
                      <a:r>
                        <a:rPr lang="en" sz="2400"/>
                        <a:t>63</a:t>
                      </a:r>
                      <a:endParaRPr sz="2400"/>
                    </a:p>
                  </a:txBody>
                  <a:tcPr marL="121900" marR="121900" marT="121900" marB="121900"/>
                </a:tc>
                <a:tc>
                  <a:txBody>
                    <a:bodyPr/>
                    <a:lstStyle/>
                    <a:p>
                      <a:pPr marL="0" lvl="0" indent="0" rtl="0">
                        <a:spcBef>
                          <a:spcPts val="0"/>
                        </a:spcBef>
                        <a:spcAft>
                          <a:spcPts val="0"/>
                        </a:spcAft>
                        <a:buNone/>
                      </a:pPr>
                      <a:r>
                        <a:rPr lang="en" sz="2400"/>
                        <a:t>15</a:t>
                      </a:r>
                      <a:endParaRPr sz="2400"/>
                    </a:p>
                  </a:txBody>
                  <a:tcPr marL="121900" marR="121900" marT="121900" marB="121900"/>
                </a:tc>
                <a:tc>
                  <a:txBody>
                    <a:bodyPr/>
                    <a:lstStyle/>
                    <a:p>
                      <a:pPr marL="0" lvl="0" indent="0" rtl="0">
                        <a:spcBef>
                          <a:spcPts val="0"/>
                        </a:spcBef>
                        <a:spcAft>
                          <a:spcPts val="0"/>
                        </a:spcAft>
                        <a:buNone/>
                      </a:pPr>
                      <a:r>
                        <a:rPr lang="en" sz="2400" dirty="0"/>
                        <a:t>3</a:t>
                      </a: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181" name="Shape 181"/>
          <p:cNvSpPr txBox="1"/>
          <p:nvPr/>
        </p:nvSpPr>
        <p:spPr>
          <a:xfrm>
            <a:off x="623467" y="1207252"/>
            <a:ext cx="9652000" cy="763600"/>
          </a:xfrm>
          <a:prstGeom prst="rect">
            <a:avLst/>
          </a:prstGeom>
          <a:noFill/>
          <a:ln>
            <a:noFill/>
          </a:ln>
        </p:spPr>
        <p:txBody>
          <a:bodyPr wrap="square" lIns="121900" tIns="121900" rIns="121900" bIns="121900" anchor="t" anchorCtr="0">
            <a:noAutofit/>
          </a:bodyPr>
          <a:lstStyle/>
          <a:p>
            <a:r>
              <a:rPr lang="en" sz="2400" b="1" dirty="0"/>
              <a:t>Idea Development, Organization, and Coherence</a:t>
            </a:r>
            <a:endParaRPr sz="2400" b="1" dirty="0"/>
          </a:p>
        </p:txBody>
      </p:sp>
      <p:graphicFrame>
        <p:nvGraphicFramePr>
          <p:cNvPr id="182" name="Shape 182"/>
          <p:cNvGraphicFramePr/>
          <p:nvPr>
            <p:extLst/>
          </p:nvPr>
        </p:nvGraphicFramePr>
        <p:xfrm>
          <a:off x="750467" y="4646787"/>
          <a:ext cx="9652000" cy="121912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413000">
                  <a:extLst>
                    <a:ext uri="{9D8B030D-6E8A-4147-A177-3AD203B41FA5}">
                      <a16:colId xmlns:a16="http://schemas.microsoft.com/office/drawing/2014/main" val="20003"/>
                    </a:ext>
                  </a:extLst>
                </a:gridCol>
              </a:tblGrid>
              <a:tr h="609560">
                <a:tc>
                  <a:txBody>
                    <a:bodyPr/>
                    <a:lstStyle/>
                    <a:p>
                      <a:pPr marL="0" lvl="0" indent="0" rtl="0">
                        <a:spcBef>
                          <a:spcPts val="0"/>
                        </a:spcBef>
                        <a:spcAft>
                          <a:spcPts val="0"/>
                        </a:spcAft>
                        <a:buNone/>
                      </a:pPr>
                      <a:r>
                        <a:rPr lang="en" sz="2400" b="1"/>
                        <a:t>0</a:t>
                      </a:r>
                      <a:endParaRPr sz="2400" b="1"/>
                    </a:p>
                  </a:txBody>
                  <a:tcPr marL="121900" marR="121900" marT="121900" marB="121900"/>
                </a:tc>
                <a:tc>
                  <a:txBody>
                    <a:bodyPr/>
                    <a:lstStyle/>
                    <a:p>
                      <a:pPr marL="0" lvl="0" indent="0" rtl="0">
                        <a:spcBef>
                          <a:spcPts val="0"/>
                        </a:spcBef>
                        <a:spcAft>
                          <a:spcPts val="0"/>
                        </a:spcAft>
                        <a:buNone/>
                      </a:pPr>
                      <a:r>
                        <a:rPr lang="en" sz="2400" b="1"/>
                        <a:t>1</a:t>
                      </a:r>
                      <a:endParaRPr sz="2400" b="1"/>
                    </a:p>
                  </a:txBody>
                  <a:tcPr marL="121900" marR="121900" marT="121900" marB="121900"/>
                </a:tc>
                <a:tc>
                  <a:txBody>
                    <a:bodyPr/>
                    <a:lstStyle/>
                    <a:p>
                      <a:pPr marL="0" lvl="0" indent="0" rtl="0">
                        <a:spcBef>
                          <a:spcPts val="0"/>
                        </a:spcBef>
                        <a:spcAft>
                          <a:spcPts val="0"/>
                        </a:spcAft>
                        <a:buNone/>
                      </a:pPr>
                      <a:r>
                        <a:rPr lang="en" sz="2400" b="1"/>
                        <a:t>2</a:t>
                      </a:r>
                      <a:endParaRPr sz="2400" b="1"/>
                    </a:p>
                  </a:txBody>
                  <a:tcPr marL="121900" marR="121900" marT="121900" marB="121900"/>
                </a:tc>
                <a:tc>
                  <a:txBody>
                    <a:bodyPr/>
                    <a:lstStyle/>
                    <a:p>
                      <a:pPr marL="0" lvl="0" indent="0" rtl="0">
                        <a:spcBef>
                          <a:spcPts val="0"/>
                        </a:spcBef>
                        <a:spcAft>
                          <a:spcPts val="0"/>
                        </a:spcAft>
                        <a:buNone/>
                      </a:pPr>
                      <a:r>
                        <a:rPr lang="en" sz="2400" b="1"/>
                        <a:t>3</a:t>
                      </a:r>
                      <a:endParaRPr sz="2400" b="1"/>
                    </a:p>
                  </a:txBody>
                  <a:tcPr marL="121900" marR="121900" marT="121900" marB="121900"/>
                </a:tc>
                <a:extLst>
                  <a:ext uri="{0D108BD9-81ED-4DB2-BD59-A6C34878D82A}">
                    <a16:rowId xmlns:a16="http://schemas.microsoft.com/office/drawing/2014/main" val="10000"/>
                  </a:ext>
                </a:extLst>
              </a:tr>
              <a:tr h="609560">
                <a:tc>
                  <a:txBody>
                    <a:bodyPr/>
                    <a:lstStyle/>
                    <a:p>
                      <a:pPr marL="0" lvl="0" indent="0" rtl="0">
                        <a:spcBef>
                          <a:spcPts val="0"/>
                        </a:spcBef>
                        <a:spcAft>
                          <a:spcPts val="0"/>
                        </a:spcAft>
                        <a:buNone/>
                      </a:pPr>
                      <a:r>
                        <a:rPr lang="en" sz="2400"/>
                        <a:t>5</a:t>
                      </a:r>
                      <a:endParaRPr sz="2400"/>
                    </a:p>
                  </a:txBody>
                  <a:tcPr marL="121900" marR="121900" marT="121900" marB="121900"/>
                </a:tc>
                <a:tc>
                  <a:txBody>
                    <a:bodyPr/>
                    <a:lstStyle/>
                    <a:p>
                      <a:pPr marL="0" lvl="0" indent="0" rtl="0">
                        <a:spcBef>
                          <a:spcPts val="0"/>
                        </a:spcBef>
                        <a:spcAft>
                          <a:spcPts val="0"/>
                        </a:spcAft>
                        <a:buNone/>
                      </a:pPr>
                      <a:r>
                        <a:rPr lang="en" sz="2400"/>
                        <a:t>8</a:t>
                      </a:r>
                      <a:endParaRPr sz="2400"/>
                    </a:p>
                  </a:txBody>
                  <a:tcPr marL="121900" marR="121900" marT="121900" marB="121900"/>
                </a:tc>
                <a:tc>
                  <a:txBody>
                    <a:bodyPr/>
                    <a:lstStyle/>
                    <a:p>
                      <a:pPr marL="0" lvl="0" indent="0" rtl="0">
                        <a:spcBef>
                          <a:spcPts val="0"/>
                        </a:spcBef>
                        <a:spcAft>
                          <a:spcPts val="0"/>
                        </a:spcAft>
                        <a:buNone/>
                      </a:pPr>
                      <a:r>
                        <a:rPr lang="en" sz="2400"/>
                        <a:t>69</a:t>
                      </a:r>
                      <a:endParaRPr sz="2400"/>
                    </a:p>
                  </a:txBody>
                  <a:tcPr marL="121900" marR="121900" marT="121900" marB="121900"/>
                </a:tc>
                <a:tc>
                  <a:txBody>
                    <a:bodyPr/>
                    <a:lstStyle/>
                    <a:p>
                      <a:pPr marL="0" lvl="0" indent="0" rtl="0">
                        <a:spcBef>
                          <a:spcPts val="0"/>
                        </a:spcBef>
                        <a:spcAft>
                          <a:spcPts val="0"/>
                        </a:spcAft>
                        <a:buNone/>
                      </a:pPr>
                      <a:r>
                        <a:rPr lang="en" sz="2400" dirty="0"/>
                        <a:t>18</a:t>
                      </a:r>
                      <a:endParaRPr sz="2400" dirty="0"/>
                    </a:p>
                  </a:txBody>
                  <a:tcPr marL="121900" marR="121900" marT="121900" marB="121900"/>
                </a:tc>
                <a:extLst>
                  <a:ext uri="{0D108BD9-81ED-4DB2-BD59-A6C34878D82A}">
                    <a16:rowId xmlns:a16="http://schemas.microsoft.com/office/drawing/2014/main" val="10001"/>
                  </a:ext>
                </a:extLst>
              </a:tr>
            </a:tbl>
          </a:graphicData>
        </a:graphic>
      </p:graphicFrame>
      <p:sp>
        <p:nvSpPr>
          <p:cNvPr id="183" name="Shape 183"/>
          <p:cNvSpPr txBox="1"/>
          <p:nvPr/>
        </p:nvSpPr>
        <p:spPr>
          <a:xfrm>
            <a:off x="750467" y="3671467"/>
            <a:ext cx="4225600" cy="588800"/>
          </a:xfrm>
          <a:prstGeom prst="rect">
            <a:avLst/>
          </a:prstGeom>
          <a:noFill/>
          <a:ln>
            <a:noFill/>
          </a:ln>
        </p:spPr>
        <p:txBody>
          <a:bodyPr wrap="square" lIns="121900" tIns="121900" rIns="121900" bIns="121900" anchor="t" anchorCtr="0">
            <a:noAutofit/>
          </a:bodyPr>
          <a:lstStyle/>
          <a:p>
            <a:r>
              <a:rPr lang="en" sz="2400" b="1"/>
              <a:t>Language Usage and Conventions</a:t>
            </a:r>
            <a:endParaRPr sz="2400" b="1"/>
          </a:p>
        </p:txBody>
      </p:sp>
    </p:spTree>
    <p:extLst>
      <p:ext uri="{BB962C8B-B14F-4D97-AF65-F5344CB8AC3E}">
        <p14:creationId xmlns:p14="http://schemas.microsoft.com/office/powerpoint/2010/main" val="1666705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95348" y="1737360"/>
            <a:ext cx="2450804" cy="2786113"/>
          </a:xfrm>
          <a:prstGeom prst="rect">
            <a:avLst/>
          </a:prstGeom>
        </p:spPr>
      </p:pic>
      <p:sp>
        <p:nvSpPr>
          <p:cNvPr id="2" name="Title 1"/>
          <p:cNvSpPr>
            <a:spLocks noGrp="1"/>
          </p:cNvSpPr>
          <p:nvPr>
            <p:ph type="title"/>
          </p:nvPr>
        </p:nvSpPr>
        <p:spPr/>
        <p:txBody>
          <a:bodyPr/>
          <a:lstStyle/>
          <a:p>
            <a:r>
              <a:rPr lang="en-US" b="1"/>
              <a:t>Reflect on the Milestones Data</a:t>
            </a:r>
          </a:p>
        </p:txBody>
      </p:sp>
      <p:sp>
        <p:nvSpPr>
          <p:cNvPr id="3" name="Content Placeholder 2"/>
          <p:cNvSpPr>
            <a:spLocks noGrp="1"/>
          </p:cNvSpPr>
          <p:nvPr>
            <p:ph idx="1"/>
          </p:nvPr>
        </p:nvSpPr>
        <p:spPr>
          <a:xfrm>
            <a:off x="883920" y="2241974"/>
            <a:ext cx="7294880" cy="3691466"/>
          </a:xfrm>
        </p:spPr>
        <p:txBody>
          <a:bodyPr>
            <a:normAutofit/>
          </a:bodyPr>
          <a:lstStyle/>
          <a:p>
            <a:pPr>
              <a:buFont typeface="Wingdings" panose="05000000000000000000" pitchFamily="2" charset="2"/>
              <a:buChar char="§"/>
            </a:pPr>
            <a:r>
              <a:rPr lang="en-US" sz="3600" dirty="0"/>
              <a:t>How do the scores on the EOG/Milestones compare to that of the RI and MI?</a:t>
            </a:r>
          </a:p>
          <a:p>
            <a:pPr>
              <a:buFont typeface="Wingdings" panose="05000000000000000000" pitchFamily="2" charset="2"/>
              <a:buChar char="§"/>
            </a:pPr>
            <a:r>
              <a:rPr lang="en-US" sz="3600" dirty="0"/>
              <a:t>Are you surprised by the scores? </a:t>
            </a:r>
          </a:p>
          <a:p>
            <a:pPr>
              <a:buFont typeface="Wingdings" panose="05000000000000000000" pitchFamily="2" charset="2"/>
              <a:buChar char="§"/>
            </a:pPr>
            <a:r>
              <a:rPr lang="en-US" sz="3600" dirty="0"/>
              <a:t>What are your child’s strengths? </a:t>
            </a:r>
          </a:p>
          <a:p>
            <a:pPr>
              <a:buFont typeface="Wingdings" panose="05000000000000000000" pitchFamily="2" charset="2"/>
              <a:buChar char="§"/>
            </a:pPr>
            <a:r>
              <a:rPr lang="en-US" sz="3600" dirty="0"/>
              <a:t>What are </a:t>
            </a:r>
            <a:r>
              <a:rPr lang="en-US" sz="3600" dirty="0" smtClean="0"/>
              <a:t>their </a:t>
            </a:r>
            <a:r>
              <a:rPr lang="en-US" sz="3600" dirty="0"/>
              <a:t>w</a:t>
            </a:r>
            <a:r>
              <a:rPr lang="en-US" sz="3600" dirty="0" smtClean="0"/>
              <a:t>eaknesses</a:t>
            </a:r>
            <a:r>
              <a:rPr lang="en-US" sz="3600" dirty="0"/>
              <a:t>?</a:t>
            </a:r>
          </a:p>
          <a:p>
            <a:endParaRPr lang="en-US" sz="3600" dirty="0"/>
          </a:p>
        </p:txBody>
      </p:sp>
      <p:pic>
        <p:nvPicPr>
          <p:cNvPr id="4" name="Picture 3"/>
          <p:cNvPicPr>
            <a:picLocks noChangeAspect="1"/>
          </p:cNvPicPr>
          <p:nvPr/>
        </p:nvPicPr>
        <p:blipFill>
          <a:blip r:embed="rId4"/>
          <a:stretch>
            <a:fillRect/>
          </a:stretch>
        </p:blipFill>
        <p:spPr>
          <a:xfrm>
            <a:off x="8178800" y="2733040"/>
            <a:ext cx="3483900" cy="1818640"/>
          </a:xfrm>
          <a:prstGeom prst="rect">
            <a:avLst/>
          </a:prstGeom>
        </p:spPr>
      </p:pic>
    </p:spTree>
    <p:extLst>
      <p:ext uri="{BB962C8B-B14F-4D97-AF65-F5344CB8AC3E}">
        <p14:creationId xmlns:p14="http://schemas.microsoft.com/office/powerpoint/2010/main" val="2873062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803" y="601786"/>
            <a:ext cx="3906255" cy="1345277"/>
          </a:xfrm>
        </p:spPr>
        <p:txBody>
          <a:bodyPr>
            <a:noAutofit/>
          </a:bodyPr>
          <a:lstStyle/>
          <a:p>
            <a:r>
              <a:rPr lang="en-US" sz="4800" b="1">
                <a:solidFill>
                  <a:schemeClr val="tx1"/>
                </a:solidFill>
              </a:rPr>
              <a:t>P</a:t>
            </a:r>
            <a:r>
              <a:rPr lang="en-US" sz="4800" b="1"/>
              <a:t>lanning </a:t>
            </a:r>
            <a:r>
              <a:rPr lang="en-US" sz="4800" b="1">
                <a:solidFill>
                  <a:schemeClr val="tx1"/>
                </a:solidFill>
              </a:rPr>
              <a:t>A</a:t>
            </a:r>
            <a:r>
              <a:rPr lang="en-US" sz="4800" b="1"/>
              <a:t> </a:t>
            </a:r>
            <a:r>
              <a:rPr lang="en-US" sz="4800" b="1">
                <a:solidFill>
                  <a:schemeClr val="tx1"/>
                </a:solidFill>
              </a:rPr>
              <a:t>W</a:t>
            </a:r>
            <a:r>
              <a:rPr lang="en-US" sz="4800" b="1"/>
              <a:t>ay to </a:t>
            </a:r>
            <a:r>
              <a:rPr lang="en-US" sz="4800" b="1">
                <a:solidFill>
                  <a:schemeClr val="tx1"/>
                </a:solidFill>
                <a:effectLst>
                  <a:outerShdw blurRad="38100" dist="38100" dir="2700000" algn="tl">
                    <a:srgbClr val="000000">
                      <a:alpha val="43137"/>
                    </a:srgbClr>
                  </a:outerShdw>
                </a:effectLst>
              </a:rPr>
              <a:t>S</a:t>
            </a:r>
            <a:r>
              <a:rPr lang="en-US" sz="4800" b="1"/>
              <a:t>uccess</a:t>
            </a:r>
          </a:p>
        </p:txBody>
      </p:sp>
      <p:pic>
        <p:nvPicPr>
          <p:cNvPr id="5" name="Picture 4"/>
          <p:cNvPicPr>
            <a:picLocks noChangeAspect="1"/>
          </p:cNvPicPr>
          <p:nvPr/>
        </p:nvPicPr>
        <p:blipFill>
          <a:blip r:embed="rId3"/>
          <a:stretch>
            <a:fillRect/>
          </a:stretch>
        </p:blipFill>
        <p:spPr>
          <a:xfrm>
            <a:off x="857801" y="2576515"/>
            <a:ext cx="2200275" cy="1647825"/>
          </a:xfrm>
          <a:prstGeom prst="rect">
            <a:avLst/>
          </a:prstGeom>
        </p:spPr>
      </p:pic>
      <p:pic>
        <p:nvPicPr>
          <p:cNvPr id="11" name="Picture 10"/>
          <p:cNvPicPr>
            <a:picLocks noChangeAspect="1"/>
          </p:cNvPicPr>
          <p:nvPr/>
        </p:nvPicPr>
        <p:blipFill>
          <a:blip r:embed="rId4"/>
          <a:stretch>
            <a:fillRect/>
          </a:stretch>
        </p:blipFill>
        <p:spPr>
          <a:xfrm>
            <a:off x="0" y="4536259"/>
            <a:ext cx="4061862" cy="1620746"/>
          </a:xfrm>
          <a:prstGeom prst="rect">
            <a:avLst/>
          </a:prstGeom>
        </p:spPr>
      </p:pic>
      <p:sp>
        <p:nvSpPr>
          <p:cNvPr id="15" name="TextBox 14"/>
          <p:cNvSpPr txBox="1"/>
          <p:nvPr/>
        </p:nvSpPr>
        <p:spPr>
          <a:xfrm>
            <a:off x="4398745" y="524413"/>
            <a:ext cx="1718740" cy="830997"/>
          </a:xfrm>
          <a:prstGeom prst="rect">
            <a:avLst/>
          </a:prstGeom>
          <a:noFill/>
        </p:spPr>
        <p:txBody>
          <a:bodyPr wrap="none" rtlCol="0">
            <a:spAutoFit/>
          </a:bodyPr>
          <a:lstStyle/>
          <a:p>
            <a:r>
              <a:rPr lang="en-US" sz="4800" b="1">
                <a:solidFill>
                  <a:srgbClr val="00B050"/>
                </a:solidFill>
              </a:rPr>
              <a:t>S</a:t>
            </a:r>
            <a:r>
              <a:rPr lang="en-US" sz="3600" b="1"/>
              <a:t>pecific</a:t>
            </a:r>
          </a:p>
        </p:txBody>
      </p:sp>
      <p:sp>
        <p:nvSpPr>
          <p:cNvPr id="16" name="TextBox 15"/>
          <p:cNvSpPr txBox="1"/>
          <p:nvPr/>
        </p:nvSpPr>
        <p:spPr>
          <a:xfrm>
            <a:off x="4327934" y="1785198"/>
            <a:ext cx="2591863" cy="830997"/>
          </a:xfrm>
          <a:prstGeom prst="rect">
            <a:avLst/>
          </a:prstGeom>
          <a:noFill/>
        </p:spPr>
        <p:txBody>
          <a:bodyPr wrap="none" rtlCol="0">
            <a:spAutoFit/>
          </a:bodyPr>
          <a:lstStyle/>
          <a:p>
            <a:r>
              <a:rPr lang="en-US" sz="4800" b="1">
                <a:solidFill>
                  <a:srgbClr val="FFC000"/>
                </a:solidFill>
              </a:rPr>
              <a:t>M</a:t>
            </a:r>
            <a:r>
              <a:rPr lang="en-US" sz="3600" b="1"/>
              <a:t>easurable</a:t>
            </a:r>
          </a:p>
        </p:txBody>
      </p:sp>
      <p:sp>
        <p:nvSpPr>
          <p:cNvPr id="17" name="TextBox 16"/>
          <p:cNvSpPr txBox="1"/>
          <p:nvPr/>
        </p:nvSpPr>
        <p:spPr>
          <a:xfrm>
            <a:off x="4327934" y="3202512"/>
            <a:ext cx="2281137" cy="830997"/>
          </a:xfrm>
          <a:prstGeom prst="rect">
            <a:avLst/>
          </a:prstGeom>
          <a:noFill/>
        </p:spPr>
        <p:txBody>
          <a:bodyPr wrap="none" rtlCol="0">
            <a:spAutoFit/>
          </a:bodyPr>
          <a:lstStyle/>
          <a:p>
            <a:r>
              <a:rPr lang="en-US" sz="4800" b="1">
                <a:solidFill>
                  <a:srgbClr val="0070C0"/>
                </a:solidFill>
              </a:rPr>
              <a:t>A</a:t>
            </a:r>
            <a:r>
              <a:rPr lang="en-US" sz="3600" b="1"/>
              <a:t>ttainable</a:t>
            </a:r>
          </a:p>
        </p:txBody>
      </p:sp>
      <p:sp>
        <p:nvSpPr>
          <p:cNvPr id="18" name="TextBox 17"/>
          <p:cNvSpPr txBox="1"/>
          <p:nvPr/>
        </p:nvSpPr>
        <p:spPr>
          <a:xfrm>
            <a:off x="4398745" y="4515635"/>
            <a:ext cx="1865832" cy="830997"/>
          </a:xfrm>
          <a:prstGeom prst="rect">
            <a:avLst/>
          </a:prstGeom>
          <a:noFill/>
        </p:spPr>
        <p:txBody>
          <a:bodyPr wrap="none" rtlCol="0">
            <a:spAutoFit/>
          </a:bodyPr>
          <a:lstStyle/>
          <a:p>
            <a:r>
              <a:rPr lang="en-US" sz="4800" b="1">
                <a:solidFill>
                  <a:srgbClr val="FF0000"/>
                </a:solidFill>
              </a:rPr>
              <a:t>R</a:t>
            </a:r>
            <a:r>
              <a:rPr lang="en-US" sz="3600" b="1"/>
              <a:t>ealistic</a:t>
            </a:r>
          </a:p>
        </p:txBody>
      </p:sp>
      <p:sp>
        <p:nvSpPr>
          <p:cNvPr id="19" name="TextBox 18"/>
          <p:cNvSpPr txBox="1"/>
          <p:nvPr/>
        </p:nvSpPr>
        <p:spPr>
          <a:xfrm>
            <a:off x="4371556" y="5564425"/>
            <a:ext cx="1542410" cy="830997"/>
          </a:xfrm>
          <a:prstGeom prst="rect">
            <a:avLst/>
          </a:prstGeom>
          <a:noFill/>
        </p:spPr>
        <p:txBody>
          <a:bodyPr wrap="none" rtlCol="0">
            <a:spAutoFit/>
          </a:bodyPr>
          <a:lstStyle/>
          <a:p>
            <a:r>
              <a:rPr lang="en-US" sz="4800" b="1">
                <a:solidFill>
                  <a:srgbClr val="92D050"/>
                </a:solidFill>
              </a:rPr>
              <a:t>T</a:t>
            </a:r>
            <a:r>
              <a:rPr lang="en-US" sz="3600" b="1"/>
              <a:t>imely</a:t>
            </a:r>
          </a:p>
        </p:txBody>
      </p:sp>
      <p:sp>
        <p:nvSpPr>
          <p:cNvPr id="20" name="Right Arrow 19"/>
          <p:cNvSpPr/>
          <p:nvPr/>
        </p:nvSpPr>
        <p:spPr>
          <a:xfrm>
            <a:off x="6291960" y="842589"/>
            <a:ext cx="698648" cy="335972"/>
          </a:xfrm>
          <a:prstGeom prst="rightArrow">
            <a:avLst/>
          </a:prstGeom>
          <a:solidFill>
            <a:srgbClr val="00B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59515" y="400188"/>
            <a:ext cx="4678420" cy="1200329"/>
          </a:xfrm>
          <a:prstGeom prst="rect">
            <a:avLst/>
          </a:prstGeom>
        </p:spPr>
        <p:txBody>
          <a:bodyPr wrap="square">
            <a:spAutoFit/>
          </a:bodyPr>
          <a:lstStyle/>
          <a:p>
            <a:r>
              <a:rPr lang="en-US" sz="2400" b="1"/>
              <a:t>What is your goal?  How often or how much?  Where will it take place?</a:t>
            </a:r>
          </a:p>
        </p:txBody>
      </p:sp>
      <p:sp>
        <p:nvSpPr>
          <p:cNvPr id="23" name="Rounded Rectangle 22"/>
          <p:cNvSpPr/>
          <p:nvPr/>
        </p:nvSpPr>
        <p:spPr>
          <a:xfrm>
            <a:off x="7138840" y="297300"/>
            <a:ext cx="4799095" cy="1322302"/>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863347" y="2155306"/>
            <a:ext cx="741145" cy="299756"/>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70342" y="1817517"/>
            <a:ext cx="4298222" cy="1200329"/>
          </a:xfrm>
          <a:prstGeom prst="rect">
            <a:avLst/>
          </a:prstGeom>
        </p:spPr>
        <p:txBody>
          <a:bodyPr wrap="square">
            <a:spAutoFit/>
          </a:bodyPr>
          <a:lstStyle/>
          <a:p>
            <a:pPr lvl="0"/>
            <a:r>
              <a:rPr lang="en-US" sz="2400" b="1"/>
              <a:t>How will you measure your goal? Measurement will hold you accountable?</a:t>
            </a:r>
          </a:p>
        </p:txBody>
      </p:sp>
      <p:sp>
        <p:nvSpPr>
          <p:cNvPr id="26" name="Rounded Rectangle 25"/>
          <p:cNvSpPr/>
          <p:nvPr/>
        </p:nvSpPr>
        <p:spPr>
          <a:xfrm>
            <a:off x="7650473" y="1758661"/>
            <a:ext cx="4175767" cy="1360459"/>
          </a:xfrm>
          <a:prstGeom prst="round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6620035" y="3575817"/>
            <a:ext cx="741145" cy="299756"/>
          </a:xfrm>
          <a:prstGeom prst="right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27591" y="3197041"/>
            <a:ext cx="4764409" cy="1200329"/>
          </a:xfrm>
          <a:prstGeom prst="rect">
            <a:avLst/>
          </a:prstGeom>
          <a:ln>
            <a:noFill/>
          </a:ln>
        </p:spPr>
        <p:txBody>
          <a:bodyPr wrap="square">
            <a:spAutoFit/>
          </a:bodyPr>
          <a:lstStyle/>
          <a:p>
            <a:pPr lvl="0"/>
            <a:r>
              <a:rPr lang="en-US" sz="2400" b="1"/>
              <a:t>Goals should push you, but it is important that they are achievable.  What actions will you take?</a:t>
            </a:r>
          </a:p>
        </p:txBody>
      </p:sp>
      <p:sp>
        <p:nvSpPr>
          <p:cNvPr id="29" name="Rounded Rectangle 28"/>
          <p:cNvSpPr/>
          <p:nvPr/>
        </p:nvSpPr>
        <p:spPr>
          <a:xfrm>
            <a:off x="7408825" y="3204412"/>
            <a:ext cx="4659062" cy="1237801"/>
          </a:xfrm>
          <a:prstGeom prst="roundRect">
            <a:avLst/>
          </a:prstGeom>
          <a:noFill/>
          <a:ln w="254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6300638" y="4892244"/>
            <a:ext cx="741145" cy="2997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233919" y="4667372"/>
            <a:ext cx="4734644" cy="830997"/>
          </a:xfrm>
          <a:prstGeom prst="rect">
            <a:avLst/>
          </a:prstGeom>
          <a:noFill/>
        </p:spPr>
        <p:txBody>
          <a:bodyPr wrap="square" rtlCol="0">
            <a:spAutoFit/>
          </a:bodyPr>
          <a:lstStyle/>
          <a:p>
            <a:r>
              <a:rPr lang="en-US" sz="2400" b="1"/>
              <a:t>Is this goal reachable?  How do you know?</a:t>
            </a:r>
          </a:p>
        </p:txBody>
      </p:sp>
      <p:sp>
        <p:nvSpPr>
          <p:cNvPr id="32" name="Rounded Rectangle 31"/>
          <p:cNvSpPr/>
          <p:nvPr/>
        </p:nvSpPr>
        <p:spPr>
          <a:xfrm>
            <a:off x="7132255" y="4609461"/>
            <a:ext cx="4805680" cy="96388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5938493" y="5892800"/>
            <a:ext cx="698648" cy="33597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43478" y="5658640"/>
            <a:ext cx="5220117" cy="1200329"/>
          </a:xfrm>
          <a:prstGeom prst="rect">
            <a:avLst/>
          </a:prstGeom>
        </p:spPr>
        <p:txBody>
          <a:bodyPr wrap="square">
            <a:spAutoFit/>
          </a:bodyPr>
          <a:lstStyle/>
          <a:p>
            <a:pPr lvl="0"/>
            <a:r>
              <a:rPr lang="en-US" sz="2400" b="1"/>
              <a:t>Do you have a timeframe listed in your SMART goal?  This will help you be motivated.</a:t>
            </a:r>
          </a:p>
        </p:txBody>
      </p:sp>
      <p:sp>
        <p:nvSpPr>
          <p:cNvPr id="35" name="Rounded Rectangle 34"/>
          <p:cNvSpPr/>
          <p:nvPr/>
        </p:nvSpPr>
        <p:spPr>
          <a:xfrm>
            <a:off x="6671210" y="5658640"/>
            <a:ext cx="5266725" cy="1124510"/>
          </a:xfrm>
          <a:prstGeom prst="roundRect">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64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Some examples</a:t>
            </a:r>
          </a:p>
        </p:txBody>
      </p:sp>
      <p:sp>
        <p:nvSpPr>
          <p:cNvPr id="3" name="Content Placeholder 2"/>
          <p:cNvSpPr>
            <a:spLocks noGrp="1"/>
          </p:cNvSpPr>
          <p:nvPr>
            <p:ph idx="1"/>
          </p:nvPr>
        </p:nvSpPr>
        <p:spPr/>
        <p:txBody>
          <a:bodyPr>
            <a:normAutofit/>
          </a:bodyPr>
          <a:lstStyle/>
          <a:p>
            <a:r>
              <a:rPr lang="en-US" sz="2800" b="1" u="sng">
                <a:solidFill>
                  <a:srgbClr val="66FF33"/>
                </a:solidFill>
              </a:rPr>
              <a:t>Over the next 3 months </a:t>
            </a:r>
            <a:r>
              <a:rPr lang="en-US" sz="2800" b="1"/>
              <a:t>we will </a:t>
            </a:r>
            <a:r>
              <a:rPr lang="en-US" sz="2800" b="1">
                <a:solidFill>
                  <a:srgbClr val="00B050"/>
                </a:solidFill>
              </a:rPr>
              <a:t>increase Johnny’s Lexile score from 764 to 804, a 50 point increase</a:t>
            </a:r>
            <a:r>
              <a:rPr lang="en-US" sz="2800" b="1"/>
              <a:t>, we will know that we have reached our goal by the </a:t>
            </a:r>
            <a:r>
              <a:rPr lang="en-US" sz="2800" b="1">
                <a:solidFill>
                  <a:schemeClr val="accent1"/>
                </a:solidFill>
              </a:rPr>
              <a:t>Reading Inventory in December</a:t>
            </a:r>
            <a:r>
              <a:rPr lang="en-US" sz="2800" b="1"/>
              <a:t>.  To reach this goal we will need to </a:t>
            </a:r>
            <a:r>
              <a:rPr lang="en-US" sz="2800" b="1">
                <a:solidFill>
                  <a:srgbClr val="0066FF"/>
                </a:solidFill>
              </a:rPr>
              <a:t>set aside a time to read everyday</a:t>
            </a:r>
            <a:r>
              <a:rPr lang="en-US" sz="2800" b="1"/>
              <a:t>.</a:t>
            </a:r>
          </a:p>
          <a:p>
            <a:endParaRPr lang="en-US" sz="2800" b="1"/>
          </a:p>
          <a:p>
            <a:r>
              <a:rPr lang="en-US" sz="2800" b="1"/>
              <a:t>Over the next 3 months we will increase Susie’s Quantile score from 540-650, we will know that we have reached our goal by the Math Inventory in December.  To reach this goal we will need to practice basic math facts everyday.</a:t>
            </a:r>
          </a:p>
        </p:txBody>
      </p:sp>
    </p:spTree>
    <p:extLst>
      <p:ext uri="{BB962C8B-B14F-4D97-AF65-F5344CB8AC3E}">
        <p14:creationId xmlns:p14="http://schemas.microsoft.com/office/powerpoint/2010/main" val="988979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70925" y="0"/>
            <a:ext cx="2450804" cy="2786113"/>
          </a:xfrm>
          <a:prstGeom prst="rect">
            <a:avLst/>
          </a:prstGeom>
        </p:spPr>
      </p:pic>
      <p:sp>
        <p:nvSpPr>
          <p:cNvPr id="2" name="Title 1"/>
          <p:cNvSpPr>
            <a:spLocks noGrp="1"/>
          </p:cNvSpPr>
          <p:nvPr>
            <p:ph type="title"/>
          </p:nvPr>
        </p:nvSpPr>
        <p:spPr/>
        <p:txBody>
          <a:bodyPr/>
          <a:lstStyle/>
          <a:p>
            <a:r>
              <a:rPr lang="en-US" b="1">
                <a:solidFill>
                  <a:schemeClr val="accent2"/>
                </a:solidFill>
              </a:rPr>
              <a:t>SMART Goal Frame</a:t>
            </a:r>
          </a:p>
        </p:txBody>
      </p:sp>
      <p:sp>
        <p:nvSpPr>
          <p:cNvPr id="3" name="Content Placeholder 2"/>
          <p:cNvSpPr>
            <a:spLocks noGrp="1"/>
          </p:cNvSpPr>
          <p:nvPr>
            <p:ph idx="1"/>
          </p:nvPr>
        </p:nvSpPr>
        <p:spPr>
          <a:xfrm>
            <a:off x="1097280" y="1845734"/>
            <a:ext cx="10524449" cy="3581672"/>
          </a:xfrm>
        </p:spPr>
        <p:txBody>
          <a:bodyPr>
            <a:normAutofit lnSpcReduction="10000"/>
          </a:bodyPr>
          <a:lstStyle/>
          <a:p>
            <a:r>
              <a:rPr lang="en-US" sz="3600" dirty="0"/>
              <a:t>Over the next  ________________________(</a:t>
            </a:r>
            <a:r>
              <a:rPr lang="en-US" sz="3600" dirty="0">
                <a:solidFill>
                  <a:schemeClr val="accent2"/>
                </a:solidFill>
              </a:rPr>
              <a:t>time</a:t>
            </a:r>
            <a:r>
              <a:rPr lang="en-US" sz="3600" dirty="0"/>
              <a:t>), we want to ___________________ (</a:t>
            </a:r>
            <a:r>
              <a:rPr lang="en-US" sz="3600" dirty="0">
                <a:solidFill>
                  <a:schemeClr val="accent2"/>
                </a:solidFill>
              </a:rPr>
              <a:t>specific</a:t>
            </a:r>
            <a:r>
              <a:rPr lang="en-US" sz="3600" dirty="0"/>
              <a:t>), we will know we have reached our goal by __________________ (</a:t>
            </a:r>
            <a:r>
              <a:rPr lang="en-US" sz="3600" dirty="0">
                <a:solidFill>
                  <a:schemeClr val="accent2"/>
                </a:solidFill>
              </a:rPr>
              <a:t>measure</a:t>
            </a:r>
            <a:r>
              <a:rPr lang="en-US" sz="3600" dirty="0"/>
              <a:t>).  </a:t>
            </a:r>
          </a:p>
          <a:p>
            <a:endParaRPr lang="en-US" sz="3600" dirty="0"/>
          </a:p>
          <a:p>
            <a:r>
              <a:rPr lang="en-US" sz="3600" dirty="0"/>
              <a:t>To reach this goal we will need to ____________________________. (</a:t>
            </a:r>
            <a:r>
              <a:rPr lang="en-US" sz="3600" dirty="0">
                <a:solidFill>
                  <a:schemeClr val="accent2"/>
                </a:solidFill>
              </a:rPr>
              <a:t>attainable, realistic</a:t>
            </a:r>
            <a:r>
              <a:rPr lang="en-US" sz="3600" dirty="0"/>
              <a:t>)</a:t>
            </a:r>
          </a:p>
        </p:txBody>
      </p:sp>
      <p:sp>
        <p:nvSpPr>
          <p:cNvPr id="4" name="TextBox 3"/>
          <p:cNvSpPr txBox="1"/>
          <p:nvPr/>
        </p:nvSpPr>
        <p:spPr>
          <a:xfrm>
            <a:off x="1651344" y="5692877"/>
            <a:ext cx="9113905" cy="584775"/>
          </a:xfrm>
          <a:prstGeom prst="rect">
            <a:avLst/>
          </a:prstGeom>
          <a:noFill/>
        </p:spPr>
        <p:txBody>
          <a:bodyPr wrap="none" rtlCol="0">
            <a:spAutoFit/>
          </a:bodyPr>
          <a:lstStyle/>
          <a:p>
            <a:r>
              <a:rPr lang="en-US" sz="3200" b="1" dirty="0" smtClean="0">
                <a:solidFill>
                  <a:schemeClr val="accent1"/>
                </a:solidFill>
              </a:rPr>
              <a:t>If needed, don’t be afraid to set more than one goal!</a:t>
            </a:r>
            <a:endParaRPr lang="en-US" sz="3200" b="1" dirty="0">
              <a:solidFill>
                <a:schemeClr val="accent1"/>
              </a:solidFill>
            </a:endParaRPr>
          </a:p>
        </p:txBody>
      </p:sp>
      <p:sp>
        <p:nvSpPr>
          <p:cNvPr id="6" name="TextBox 5"/>
          <p:cNvSpPr txBox="1"/>
          <p:nvPr/>
        </p:nvSpPr>
        <p:spPr>
          <a:xfrm>
            <a:off x="9722617" y="827315"/>
            <a:ext cx="1347420" cy="369332"/>
          </a:xfrm>
          <a:prstGeom prst="rect">
            <a:avLst/>
          </a:prstGeom>
          <a:noFill/>
        </p:spPr>
        <p:txBody>
          <a:bodyPr wrap="none" rtlCol="0">
            <a:spAutoFit/>
          </a:bodyPr>
          <a:lstStyle/>
          <a:p>
            <a:r>
              <a:rPr lang="en-US" b="1" dirty="0" smtClean="0"/>
              <a:t>Green Sheet</a:t>
            </a:r>
            <a:endParaRPr lang="en-US" b="1" dirty="0"/>
          </a:p>
        </p:txBody>
      </p:sp>
    </p:spTree>
    <p:extLst>
      <p:ext uri="{BB962C8B-B14F-4D97-AF65-F5344CB8AC3E}">
        <p14:creationId xmlns:p14="http://schemas.microsoft.com/office/powerpoint/2010/main" val="41764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22288"/>
            <a:ext cx="10907713" cy="757237"/>
          </a:xfrm>
        </p:spPr>
        <p:txBody>
          <a:bodyPr>
            <a:normAutofit fontScale="90000"/>
          </a:bodyPr>
          <a:lstStyle/>
          <a:p>
            <a:r>
              <a:rPr lang="en-US" dirty="0"/>
              <a:t>Reading Inventory </a:t>
            </a:r>
            <a:r>
              <a:rPr lang="en-US" dirty="0" smtClean="0"/>
              <a:t>Growth (2017/18 School Year)</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884946100"/>
              </p:ext>
            </p:extLst>
          </p:nvPr>
        </p:nvGraphicFramePr>
        <p:xfrm>
          <a:off x="6274619" y="1485375"/>
          <a:ext cx="5354320" cy="4147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562984763"/>
              </p:ext>
            </p:extLst>
          </p:nvPr>
        </p:nvGraphicFramePr>
        <p:xfrm>
          <a:off x="117416" y="1485375"/>
          <a:ext cx="5409951" cy="403705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24465" y="2556385"/>
            <a:ext cx="1406012" cy="646331"/>
          </a:xfrm>
          <a:prstGeom prst="rect">
            <a:avLst/>
          </a:prstGeom>
          <a:noFill/>
        </p:spPr>
        <p:txBody>
          <a:bodyPr wrap="square" rtlCol="0">
            <a:spAutoFit/>
          </a:bodyPr>
          <a:lstStyle/>
          <a:p>
            <a:r>
              <a:rPr lang="en-US" b="1" dirty="0" smtClean="0"/>
              <a:t>58% Basic/</a:t>
            </a:r>
          </a:p>
          <a:p>
            <a:r>
              <a:rPr lang="en-US" b="1" dirty="0" smtClean="0"/>
              <a:t>Below</a:t>
            </a:r>
            <a:endParaRPr lang="en-US" b="1" dirty="0"/>
          </a:p>
        </p:txBody>
      </p:sp>
    </p:spTree>
    <p:extLst>
      <p:ext uri="{BB962C8B-B14F-4D97-AF65-F5344CB8AC3E}">
        <p14:creationId xmlns:p14="http://schemas.microsoft.com/office/powerpoint/2010/main" val="217601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Strategies for </a:t>
            </a:r>
            <a:r>
              <a:rPr lang="en-US" b="1">
                <a:solidFill>
                  <a:schemeClr val="accent1"/>
                </a:solidFill>
              </a:rPr>
              <a:t>Reading</a:t>
            </a:r>
            <a:r>
              <a:rPr lang="en-US"/>
              <a:t> Success</a:t>
            </a:r>
          </a:p>
        </p:txBody>
      </p:sp>
      <p:sp>
        <p:nvSpPr>
          <p:cNvPr id="8" name="Text Placeholder 7"/>
          <p:cNvSpPr>
            <a:spLocks noGrp="1"/>
          </p:cNvSpPr>
          <p:nvPr>
            <p:ph type="body" idx="1"/>
          </p:nvPr>
        </p:nvSpPr>
        <p:spPr/>
        <p:txBody>
          <a:bodyPr/>
          <a:lstStyle/>
          <a:p>
            <a:r>
              <a:rPr lang="en-US" sz="2800" b="1"/>
              <a:t>Reading</a:t>
            </a:r>
            <a:r>
              <a:rPr lang="en-US"/>
              <a:t>	</a:t>
            </a:r>
          </a:p>
        </p:txBody>
      </p:sp>
      <p:sp>
        <p:nvSpPr>
          <p:cNvPr id="9" name="Content Placeholder 8"/>
          <p:cNvSpPr>
            <a:spLocks noGrp="1"/>
          </p:cNvSpPr>
          <p:nvPr>
            <p:ph sz="half" idx="2"/>
          </p:nvPr>
        </p:nvSpPr>
        <p:spPr/>
        <p:txBody>
          <a:bodyPr/>
          <a:lstStyle/>
          <a:p>
            <a:pPr>
              <a:buFont typeface="Wingdings" panose="05000000000000000000" pitchFamily="2" charset="2"/>
              <a:buChar char="q"/>
            </a:pPr>
            <a:r>
              <a:rPr lang="en-US" b="1"/>
              <a:t>Set aside at least 20 minutes every day to read!</a:t>
            </a:r>
          </a:p>
          <a:p>
            <a:pPr>
              <a:buFont typeface="Wingdings" panose="05000000000000000000" pitchFamily="2" charset="2"/>
              <a:buChar char="q"/>
            </a:pPr>
            <a:r>
              <a:rPr lang="en-US" b="1"/>
              <a:t>Ask questions about what your child has read.</a:t>
            </a:r>
          </a:p>
          <a:p>
            <a:pPr>
              <a:buFont typeface="Wingdings" panose="05000000000000000000" pitchFamily="2" charset="2"/>
              <a:buChar char="q"/>
            </a:pPr>
            <a:r>
              <a:rPr lang="en-US" b="1"/>
              <a:t>Use Lexile level to guide reading choices.</a:t>
            </a:r>
          </a:p>
          <a:p>
            <a:pPr>
              <a:buFont typeface="Wingdings" panose="05000000000000000000" pitchFamily="2" charset="2"/>
              <a:buChar char="q"/>
            </a:pPr>
            <a:r>
              <a:rPr lang="en-US" b="1"/>
              <a:t>Use online resources to motivate and build vocabulary.</a:t>
            </a:r>
          </a:p>
          <a:p>
            <a:pPr>
              <a:buFont typeface="Wingdings" panose="05000000000000000000" pitchFamily="2" charset="2"/>
              <a:buChar char="q"/>
            </a:pPr>
            <a:r>
              <a:rPr lang="en-US" b="1"/>
              <a:t>Share your reading interests!</a:t>
            </a:r>
          </a:p>
          <a:p>
            <a:pPr>
              <a:buFont typeface="Wingdings" panose="05000000000000000000" pitchFamily="2" charset="2"/>
              <a:buChar char="q"/>
            </a:pPr>
            <a:endParaRPr lang="en-US" b="1"/>
          </a:p>
        </p:txBody>
      </p:sp>
      <p:sp>
        <p:nvSpPr>
          <p:cNvPr id="10" name="Text Placeholder 9"/>
          <p:cNvSpPr>
            <a:spLocks noGrp="1"/>
          </p:cNvSpPr>
          <p:nvPr>
            <p:ph type="body" sz="quarter" idx="3"/>
          </p:nvPr>
        </p:nvSpPr>
        <p:spPr/>
        <p:txBody>
          <a:bodyPr/>
          <a:lstStyle/>
          <a:p>
            <a:r>
              <a:rPr lang="en-US"/>
              <a:t>Online Resources</a:t>
            </a:r>
          </a:p>
        </p:txBody>
      </p:sp>
      <p:sp>
        <p:nvSpPr>
          <p:cNvPr id="11" name="Content Placeholder 10"/>
          <p:cNvSpPr>
            <a:spLocks noGrp="1"/>
          </p:cNvSpPr>
          <p:nvPr>
            <p:ph sz="quarter" idx="4"/>
          </p:nvPr>
        </p:nvSpPr>
        <p:spPr>
          <a:xfrm>
            <a:off x="6126480" y="2509684"/>
            <a:ext cx="4937760" cy="3714135"/>
          </a:xfrm>
        </p:spPr>
        <p:txBody>
          <a:bodyPr>
            <a:normAutofit/>
          </a:bodyPr>
          <a:lstStyle/>
          <a:p>
            <a:r>
              <a:rPr lang="en-US" dirty="0">
                <a:hlinkClick r:id="rId3"/>
              </a:rPr>
              <a:t>Free Rice</a:t>
            </a:r>
            <a:r>
              <a:rPr lang="en-US" dirty="0"/>
              <a:t>  (Vocabulary building)</a:t>
            </a:r>
          </a:p>
          <a:p>
            <a:r>
              <a:rPr lang="en-US" dirty="0">
                <a:hlinkClick r:id="rId4"/>
              </a:rPr>
              <a:t>Lexile Framework for Reading</a:t>
            </a:r>
            <a:r>
              <a:rPr lang="en-US" dirty="0"/>
              <a:t> (Check Lexile levels </a:t>
            </a:r>
          </a:p>
          <a:p>
            <a:r>
              <a:rPr lang="en-US" dirty="0" err="1">
                <a:hlinkClick r:id="rId5"/>
              </a:rPr>
              <a:t>Wonderopolis</a:t>
            </a:r>
            <a:r>
              <a:rPr lang="en-US" dirty="0"/>
              <a:t> (Non-Fiction texts on a variety of topics)</a:t>
            </a:r>
          </a:p>
          <a:p>
            <a:r>
              <a:rPr lang="en-US" dirty="0" err="1">
                <a:hlinkClick r:id="rId6"/>
              </a:rPr>
              <a:t>Newsela</a:t>
            </a:r>
            <a:r>
              <a:rPr lang="en-US" dirty="0">
                <a:hlinkClick r:id="rId6"/>
              </a:rPr>
              <a:t> Learning &amp; Sup</a:t>
            </a:r>
            <a:r>
              <a:rPr lang="en-US" dirty="0">
                <a:hlinkClick r:id="rId5"/>
              </a:rPr>
              <a:t>port</a:t>
            </a:r>
            <a:r>
              <a:rPr lang="en-US" dirty="0"/>
              <a:t> (Instructions on how to sign up for a </a:t>
            </a:r>
            <a:r>
              <a:rPr lang="en-US" dirty="0" err="1"/>
              <a:t>Newsela</a:t>
            </a:r>
            <a:r>
              <a:rPr lang="en-US" dirty="0"/>
              <a:t> account – great non-fiction reading resource)</a:t>
            </a:r>
          </a:p>
          <a:p>
            <a:r>
              <a:rPr lang="en-US" dirty="0">
                <a:hlinkClick r:id="rId7"/>
              </a:rPr>
              <a:t>http://www.adlit.org/</a:t>
            </a:r>
            <a:r>
              <a:rPr lang="en-US" dirty="0"/>
              <a:t> (Adolescent Literacy resource for parents and </a:t>
            </a:r>
            <a:r>
              <a:rPr lang="en-US" dirty="0" smtClean="0"/>
              <a:t>educators</a:t>
            </a:r>
            <a:r>
              <a:rPr lang="en-US" dirty="0"/>
              <a:t>.</a:t>
            </a:r>
            <a:endParaRPr lang="en-US" dirty="0" smtClean="0"/>
          </a:p>
          <a:p>
            <a:endParaRPr lang="en-US" dirty="0"/>
          </a:p>
          <a:p>
            <a:endParaRPr lang="en-US" dirty="0"/>
          </a:p>
        </p:txBody>
      </p:sp>
      <p:pic>
        <p:nvPicPr>
          <p:cNvPr id="1026" name="Picture 2" descr="Image result for goal set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5559" y="286603"/>
            <a:ext cx="2073140" cy="138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03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Strategies for </a:t>
            </a:r>
            <a:r>
              <a:rPr lang="en-US" b="1">
                <a:solidFill>
                  <a:schemeClr val="accent1"/>
                </a:solidFill>
              </a:rPr>
              <a:t>Math</a:t>
            </a:r>
            <a:r>
              <a:rPr lang="en-US"/>
              <a:t> Success</a:t>
            </a:r>
          </a:p>
        </p:txBody>
      </p:sp>
      <p:sp>
        <p:nvSpPr>
          <p:cNvPr id="8" name="Text Placeholder 7"/>
          <p:cNvSpPr>
            <a:spLocks noGrp="1"/>
          </p:cNvSpPr>
          <p:nvPr>
            <p:ph type="body" idx="1"/>
          </p:nvPr>
        </p:nvSpPr>
        <p:spPr/>
        <p:txBody>
          <a:bodyPr>
            <a:normAutofit/>
          </a:bodyPr>
          <a:lstStyle/>
          <a:p>
            <a:r>
              <a:rPr lang="en-US" sz="2800" b="1"/>
              <a:t>Math	</a:t>
            </a:r>
          </a:p>
        </p:txBody>
      </p:sp>
      <p:sp>
        <p:nvSpPr>
          <p:cNvPr id="9" name="Content Placeholder 8"/>
          <p:cNvSpPr>
            <a:spLocks noGrp="1"/>
          </p:cNvSpPr>
          <p:nvPr>
            <p:ph sz="half" idx="2"/>
          </p:nvPr>
        </p:nvSpPr>
        <p:spPr>
          <a:xfrm>
            <a:off x="1096963" y="2352675"/>
            <a:ext cx="4938712" cy="3837752"/>
          </a:xfrm>
        </p:spPr>
        <p:txBody>
          <a:bodyPr vert="horz" lIns="0" tIns="45720" rIns="0" bIns="45720" rtlCol="0" anchor="t">
            <a:normAutofit fontScale="92500" lnSpcReduction="10000"/>
          </a:bodyPr>
          <a:lstStyle/>
          <a:p>
            <a:pPr>
              <a:buFont typeface="Wingdings" panose="05000000000000000000" pitchFamily="2" charset="2"/>
              <a:buChar char="q"/>
            </a:pPr>
            <a:r>
              <a:rPr lang="en-US" b="1"/>
              <a:t> Practice your multiplication and addition facts daily. (1-20)</a:t>
            </a:r>
          </a:p>
          <a:p>
            <a:pPr>
              <a:buFont typeface="Wingdings" panose="05000000000000000000" pitchFamily="2" charset="2"/>
              <a:buChar char="q"/>
            </a:pPr>
            <a:r>
              <a:rPr lang="en-US" b="1"/>
              <a:t>Ask your child to explain what they are doing.</a:t>
            </a:r>
          </a:p>
          <a:p>
            <a:pPr>
              <a:buFont typeface="Wingdings" panose="05000000000000000000" pitchFamily="2" charset="2"/>
              <a:buChar char="q"/>
            </a:pPr>
            <a:r>
              <a:rPr lang="en-US" b="1"/>
              <a:t>Ask your child to help you solve household math problems (baking, balancing the checkbook, which is the best deal)</a:t>
            </a:r>
          </a:p>
          <a:p>
            <a:pPr>
              <a:buFont typeface="Wingdings" panose="05000000000000000000" pitchFamily="2" charset="2"/>
              <a:buChar char="q"/>
            </a:pPr>
            <a:r>
              <a:rPr lang="en-US" b="1"/>
              <a:t>Use online resources to motivate and explain concepts.</a:t>
            </a:r>
          </a:p>
          <a:p>
            <a:pPr>
              <a:buFont typeface="Wingdings" panose="05000000000000000000" pitchFamily="2" charset="2"/>
              <a:buChar char="q"/>
            </a:pPr>
            <a:r>
              <a:rPr lang="en-US" b="1"/>
              <a:t> Do at least 5 practice problems a night.</a:t>
            </a:r>
          </a:p>
          <a:p>
            <a:pPr>
              <a:buFont typeface="Wingdings" panose="05000000000000000000" pitchFamily="2" charset="2"/>
              <a:buChar char="q"/>
            </a:pPr>
            <a:r>
              <a:rPr lang="en-US" b="1"/>
              <a:t>CHECK THE BLOG FOR RESOURCES AND CONTACT</a:t>
            </a:r>
          </a:p>
          <a:p>
            <a:pPr>
              <a:buFont typeface="Wingdings" panose="05000000000000000000" pitchFamily="2" charset="2"/>
              <a:buChar char="q"/>
            </a:pPr>
            <a:endParaRPr lang="en-US" b="1"/>
          </a:p>
          <a:p>
            <a:pPr>
              <a:buFont typeface="Wingdings" panose="05000000000000000000" pitchFamily="2" charset="2"/>
              <a:buChar char="q"/>
            </a:pPr>
            <a:endParaRPr lang="en-US" b="1"/>
          </a:p>
          <a:p>
            <a:pPr>
              <a:buFont typeface="Wingdings" panose="05000000000000000000" pitchFamily="2" charset="2"/>
              <a:buChar char="q"/>
            </a:pPr>
            <a:endParaRPr lang="en-US" b="1"/>
          </a:p>
          <a:p>
            <a:pPr>
              <a:buFont typeface="Wingdings" panose="05000000000000000000" pitchFamily="2" charset="2"/>
              <a:buChar char="q"/>
            </a:pPr>
            <a:endParaRPr lang="en-US" b="1"/>
          </a:p>
        </p:txBody>
      </p:sp>
      <p:sp>
        <p:nvSpPr>
          <p:cNvPr id="10" name="Text Placeholder 9"/>
          <p:cNvSpPr>
            <a:spLocks noGrp="1"/>
          </p:cNvSpPr>
          <p:nvPr>
            <p:ph type="body" sz="quarter" idx="3"/>
          </p:nvPr>
        </p:nvSpPr>
        <p:spPr/>
        <p:txBody>
          <a:bodyPr/>
          <a:lstStyle/>
          <a:p>
            <a:r>
              <a:rPr lang="en-US"/>
              <a:t>On-Line Resources</a:t>
            </a:r>
          </a:p>
        </p:txBody>
      </p:sp>
      <p:sp>
        <p:nvSpPr>
          <p:cNvPr id="11" name="Content Placeholder 10"/>
          <p:cNvSpPr>
            <a:spLocks noGrp="1"/>
          </p:cNvSpPr>
          <p:nvPr>
            <p:ph sz="quarter" idx="4"/>
          </p:nvPr>
        </p:nvSpPr>
        <p:spPr>
          <a:xfrm>
            <a:off x="6218238" y="2399372"/>
            <a:ext cx="4937125" cy="3561691"/>
          </a:xfrm>
        </p:spPr>
        <p:txBody>
          <a:bodyPr vert="horz" lIns="0" tIns="45720" rIns="0" bIns="45720" rtlCol="0" anchor="t">
            <a:normAutofit fontScale="92500" lnSpcReduction="10000"/>
          </a:bodyPr>
          <a:lstStyle/>
          <a:p>
            <a:r>
              <a:rPr lang="en-US"/>
              <a:t>Online textbook </a:t>
            </a:r>
            <a:r>
              <a:rPr lang="en-US">
                <a:hlinkClick r:id="rId3"/>
              </a:rPr>
              <a:t>www.connected.mcgraw-hill.com</a:t>
            </a:r>
            <a:r>
              <a:rPr lang="en-US"/>
              <a:t> / username: </a:t>
            </a:r>
            <a:r>
              <a:rPr lang="en-US" err="1"/>
              <a:t>ccsd</a:t>
            </a:r>
            <a:r>
              <a:rPr lang="en-US"/>
              <a:t>(lunch #), password: cobbmath1</a:t>
            </a:r>
          </a:p>
          <a:p>
            <a:r>
              <a:rPr lang="en-US"/>
              <a:t> Khan Academy</a:t>
            </a:r>
            <a:r>
              <a:rPr lang="en-US">
                <a:solidFill>
                  <a:srgbClr val="404040"/>
                </a:solidFill>
              </a:rPr>
              <a:t> </a:t>
            </a:r>
            <a:r>
              <a:rPr lang="en-US">
                <a:solidFill>
                  <a:srgbClr val="404040"/>
                </a:solidFill>
                <a:hlinkClick r:id="rId4"/>
              </a:rPr>
              <a:t>www.khanacademy.com</a:t>
            </a:r>
            <a:r>
              <a:rPr lang="en-US">
                <a:solidFill>
                  <a:srgbClr val="404040"/>
                </a:solidFill>
              </a:rPr>
              <a:t> - you can search a specific topic or search by subject (Math 6,7,8) for full curriculum map of instruction</a:t>
            </a:r>
            <a:endParaRPr>
              <a:solidFill>
                <a:schemeClr val="tx1"/>
              </a:solidFill>
            </a:endParaRPr>
          </a:p>
          <a:p>
            <a:r>
              <a:rPr lang="en-US"/>
              <a:t> USA Test Prep</a:t>
            </a:r>
            <a:r>
              <a:rPr lang="en-US">
                <a:solidFill>
                  <a:srgbClr val="404040"/>
                </a:solidFill>
              </a:rPr>
              <a:t> </a:t>
            </a:r>
            <a:r>
              <a:rPr lang="en-US">
                <a:solidFill>
                  <a:srgbClr val="404040"/>
                </a:solidFill>
                <a:hlinkClick r:id="rId5"/>
              </a:rPr>
              <a:t>www.usatestprep.com</a:t>
            </a:r>
            <a:r>
              <a:rPr lang="en-US">
                <a:solidFill>
                  <a:srgbClr val="404040"/>
                </a:solidFill>
              </a:rPr>
              <a:t> / username: </a:t>
            </a:r>
            <a:r>
              <a:rPr lang="en-US" err="1">
                <a:solidFill>
                  <a:srgbClr val="404040"/>
                </a:solidFill>
              </a:rPr>
              <a:t>First.Last</a:t>
            </a:r>
            <a:r>
              <a:rPr lang="en-US">
                <a:solidFill>
                  <a:srgbClr val="404040"/>
                </a:solidFill>
              </a:rPr>
              <a:t> Name/ Password: Lunch number</a:t>
            </a:r>
          </a:p>
          <a:p>
            <a:r>
              <a:rPr lang="en-US"/>
              <a:t> Check your students MI score on Quantiles.com for resources</a:t>
            </a:r>
            <a:r>
              <a:rPr lang="en-US">
                <a:solidFill>
                  <a:srgbClr val="404040"/>
                </a:solidFill>
              </a:rPr>
              <a:t> </a:t>
            </a:r>
            <a:r>
              <a:rPr lang="en-US">
                <a:solidFill>
                  <a:srgbClr val="404040"/>
                </a:solidFill>
                <a:hlinkClick r:id="rId6"/>
              </a:rPr>
              <a:t>www.quantiles.com</a:t>
            </a:r>
            <a:r>
              <a:rPr lang="en-US">
                <a:solidFill>
                  <a:srgbClr val="404040"/>
                </a:solidFill>
              </a:rPr>
              <a:t> </a:t>
            </a:r>
            <a:endParaRPr>
              <a:solidFill>
                <a:schemeClr val="tx1"/>
              </a:solidFill>
            </a:endParaRPr>
          </a:p>
          <a:p>
            <a:endParaRPr lang="en-US"/>
          </a:p>
        </p:txBody>
      </p:sp>
      <p:pic>
        <p:nvPicPr>
          <p:cNvPr id="1026" name="Picture 2" descr="Image result for goal set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5559" y="286603"/>
            <a:ext cx="2073140" cy="138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10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Our Learning Commitments</a:t>
            </a:r>
          </a:p>
        </p:txBody>
      </p:sp>
      <p:sp>
        <p:nvSpPr>
          <p:cNvPr id="3" name="Text Placeholder 2"/>
          <p:cNvSpPr>
            <a:spLocks noGrp="1"/>
          </p:cNvSpPr>
          <p:nvPr>
            <p:ph type="body" idx="1"/>
          </p:nvPr>
        </p:nvSpPr>
        <p:spPr>
          <a:xfrm>
            <a:off x="1097280" y="1846052"/>
            <a:ext cx="4937760" cy="736282"/>
          </a:xfrm>
        </p:spPr>
        <p:txBody>
          <a:bodyPr>
            <a:normAutofit/>
          </a:bodyPr>
          <a:lstStyle/>
          <a:p>
            <a:r>
              <a:rPr lang="en-US" sz="2800" b="1"/>
              <a:t>Parent</a:t>
            </a:r>
          </a:p>
        </p:txBody>
      </p:sp>
      <p:sp>
        <p:nvSpPr>
          <p:cNvPr id="4" name="Content Placeholder 3"/>
          <p:cNvSpPr>
            <a:spLocks noGrp="1"/>
          </p:cNvSpPr>
          <p:nvPr>
            <p:ph sz="half" idx="2"/>
          </p:nvPr>
        </p:nvSpPr>
        <p:spPr>
          <a:xfrm>
            <a:off x="1028454" y="2444682"/>
            <a:ext cx="4937760" cy="3378200"/>
          </a:xfrm>
        </p:spPr>
        <p:txBody>
          <a:bodyPr>
            <a:normAutofit/>
          </a:bodyPr>
          <a:lstStyle/>
          <a:p>
            <a:r>
              <a:rPr lang="en-US" sz="2400" b="1"/>
              <a:t>What will you do to help your child meet the goals that you set?</a:t>
            </a:r>
          </a:p>
          <a:p>
            <a:r>
              <a:rPr lang="en-US" sz="2400" b="1"/>
              <a:t>Ex.  </a:t>
            </a:r>
          </a:p>
          <a:p>
            <a:pPr marL="0" indent="0">
              <a:buNone/>
            </a:pPr>
            <a:r>
              <a:rPr lang="en-US" sz="2400" b="1"/>
              <a:t>Set aside time for practice each night.</a:t>
            </a:r>
          </a:p>
          <a:p>
            <a:pPr marL="0" indent="0">
              <a:buNone/>
            </a:pPr>
            <a:r>
              <a:rPr lang="en-US" sz="2400" b="1"/>
              <a:t>Check for homework completion</a:t>
            </a:r>
          </a:p>
          <a:p>
            <a:pPr marL="0" indent="0">
              <a:buNone/>
            </a:pPr>
            <a:r>
              <a:rPr lang="en-US" sz="2400" b="1"/>
              <a:t>Help look for appropriate level books</a:t>
            </a:r>
          </a:p>
          <a:p>
            <a:pPr marL="0" indent="0">
              <a:buNone/>
            </a:pPr>
            <a:r>
              <a:rPr lang="en-US" sz="2400" b="1"/>
              <a:t>Ask questions about reading</a:t>
            </a:r>
          </a:p>
        </p:txBody>
      </p:sp>
      <p:sp>
        <p:nvSpPr>
          <p:cNvPr id="5" name="Text Placeholder 4"/>
          <p:cNvSpPr>
            <a:spLocks noGrp="1"/>
          </p:cNvSpPr>
          <p:nvPr>
            <p:ph type="body" sz="quarter" idx="3"/>
          </p:nvPr>
        </p:nvSpPr>
        <p:spPr>
          <a:xfrm>
            <a:off x="6187439" y="1846052"/>
            <a:ext cx="4937760" cy="736282"/>
          </a:xfrm>
        </p:spPr>
        <p:txBody>
          <a:bodyPr>
            <a:normAutofit/>
          </a:bodyPr>
          <a:lstStyle/>
          <a:p>
            <a:r>
              <a:rPr lang="en-US" sz="2800" b="1"/>
              <a:t>Student</a:t>
            </a:r>
          </a:p>
        </p:txBody>
      </p:sp>
      <p:sp>
        <p:nvSpPr>
          <p:cNvPr id="6" name="Content Placeholder 5"/>
          <p:cNvSpPr>
            <a:spLocks noGrp="1"/>
          </p:cNvSpPr>
          <p:nvPr>
            <p:ph sz="quarter" idx="4"/>
          </p:nvPr>
        </p:nvSpPr>
        <p:spPr>
          <a:xfrm>
            <a:off x="6035040" y="2441132"/>
            <a:ext cx="5433306" cy="3378200"/>
          </a:xfrm>
        </p:spPr>
        <p:txBody>
          <a:bodyPr>
            <a:noAutofit/>
          </a:bodyPr>
          <a:lstStyle/>
          <a:p>
            <a:r>
              <a:rPr lang="en-US" sz="2400" b="1"/>
              <a:t>What will you do to help you meet the goals that you set?</a:t>
            </a:r>
          </a:p>
          <a:p>
            <a:r>
              <a:rPr lang="en-US" sz="2400" b="1"/>
              <a:t>Ex.</a:t>
            </a:r>
          </a:p>
          <a:p>
            <a:r>
              <a:rPr lang="en-US" sz="2400" b="1"/>
              <a:t>I will find and read a book at my Lexile level</a:t>
            </a:r>
          </a:p>
          <a:p>
            <a:r>
              <a:rPr lang="en-US" sz="2400" b="1"/>
              <a:t>I will practice multiplication facts each night</a:t>
            </a:r>
          </a:p>
          <a:p>
            <a:r>
              <a:rPr lang="en-US" sz="2400" b="1"/>
              <a:t>I will do my math homework each night</a:t>
            </a:r>
          </a:p>
          <a:p>
            <a:r>
              <a:rPr lang="en-US" sz="2400" b="1"/>
              <a:t>I will set aside at least 20 minutes to read.</a:t>
            </a:r>
          </a:p>
        </p:txBody>
      </p:sp>
      <p:cxnSp>
        <p:nvCxnSpPr>
          <p:cNvPr id="8" name="Straight Connector 7"/>
          <p:cNvCxnSpPr/>
          <p:nvPr/>
        </p:nvCxnSpPr>
        <p:spPr>
          <a:xfrm>
            <a:off x="5882640" y="1846052"/>
            <a:ext cx="0" cy="423770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082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Next Steps</a:t>
            </a:r>
          </a:p>
        </p:txBody>
      </p:sp>
      <p:sp>
        <p:nvSpPr>
          <p:cNvPr id="8" name="Content Placeholder 7"/>
          <p:cNvSpPr>
            <a:spLocks noGrp="1"/>
          </p:cNvSpPr>
          <p:nvPr>
            <p:ph idx="1"/>
          </p:nvPr>
        </p:nvSpPr>
        <p:spPr/>
        <p:txBody>
          <a:bodyPr>
            <a:normAutofit fontScale="92500"/>
          </a:bodyPr>
          <a:lstStyle/>
          <a:p>
            <a:pPr>
              <a:buFont typeface="Wingdings" panose="05000000000000000000" pitchFamily="2" charset="2"/>
              <a:buChar char="q"/>
            </a:pPr>
            <a:r>
              <a:rPr lang="en-US" sz="3600" dirty="0"/>
              <a:t>Explore On-Line </a:t>
            </a:r>
            <a:r>
              <a:rPr lang="en-US" sz="3600" dirty="0" smtClean="0"/>
              <a:t>resources</a:t>
            </a:r>
          </a:p>
          <a:p>
            <a:pPr>
              <a:buFont typeface="Wingdings" panose="05000000000000000000" pitchFamily="2" charset="2"/>
              <a:buChar char="q"/>
            </a:pPr>
            <a:r>
              <a:rPr lang="en-US" sz="3600" dirty="0" smtClean="0"/>
              <a:t>Check Synergy and teachers Blogs/Schoology pages often</a:t>
            </a:r>
            <a:endParaRPr lang="en-US" sz="3600" dirty="0"/>
          </a:p>
          <a:p>
            <a:pPr>
              <a:buFont typeface="Wingdings" panose="05000000000000000000" pitchFamily="2" charset="2"/>
              <a:buChar char="q"/>
            </a:pPr>
            <a:r>
              <a:rPr lang="en-US" sz="3600" dirty="0"/>
              <a:t>Revisit goals and commitments often!  Hang them on the </a:t>
            </a:r>
            <a:r>
              <a:rPr lang="en-US" sz="3600" dirty="0" smtClean="0"/>
              <a:t>refrigerator.</a:t>
            </a:r>
          </a:p>
          <a:p>
            <a:pPr>
              <a:buFont typeface="Wingdings" panose="05000000000000000000" pitchFamily="2" charset="2"/>
              <a:buChar char="q"/>
            </a:pPr>
            <a:r>
              <a:rPr lang="en-US" sz="3600" dirty="0" smtClean="0"/>
              <a:t>Set aside time for reading, writing and practicing math skills in preparation for Georgia Milestones in April</a:t>
            </a:r>
            <a:endParaRPr lang="en-US" sz="3600" dirty="0"/>
          </a:p>
        </p:txBody>
      </p:sp>
      <p:pic>
        <p:nvPicPr>
          <p:cNvPr id="2" name="Picture 1"/>
          <p:cNvPicPr>
            <a:picLocks noChangeAspect="1"/>
          </p:cNvPicPr>
          <p:nvPr/>
        </p:nvPicPr>
        <p:blipFill>
          <a:blip r:embed="rId3"/>
          <a:stretch>
            <a:fillRect/>
          </a:stretch>
        </p:blipFill>
        <p:spPr>
          <a:xfrm rot="3299209">
            <a:off x="6245856" y="51507"/>
            <a:ext cx="2575909" cy="2646620"/>
          </a:xfrm>
          <a:prstGeom prst="rect">
            <a:avLst/>
          </a:prstGeom>
        </p:spPr>
      </p:pic>
      <p:pic>
        <p:nvPicPr>
          <p:cNvPr id="3" name="Picture 2"/>
          <p:cNvPicPr>
            <a:picLocks noChangeAspect="1"/>
          </p:cNvPicPr>
          <p:nvPr/>
        </p:nvPicPr>
        <p:blipFill>
          <a:blip r:embed="rId3"/>
          <a:stretch>
            <a:fillRect/>
          </a:stretch>
        </p:blipFill>
        <p:spPr>
          <a:xfrm rot="3434632">
            <a:off x="8517628" y="126940"/>
            <a:ext cx="2686750" cy="2760504"/>
          </a:xfrm>
          <a:prstGeom prst="rect">
            <a:avLst/>
          </a:prstGeom>
        </p:spPr>
      </p:pic>
    </p:spTree>
    <p:extLst>
      <p:ext uri="{BB962C8B-B14F-4D97-AF65-F5344CB8AC3E}">
        <p14:creationId xmlns:p14="http://schemas.microsoft.com/office/powerpoint/2010/main" val="23043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6</a:t>
            </a:r>
            <a:r>
              <a:rPr lang="en-US" b="1" u="sng" baseline="30000" dirty="0"/>
              <a:t>th</a:t>
            </a:r>
            <a:r>
              <a:rPr lang="en-US" b="1" u="sng" dirty="0"/>
              <a:t> Grade Performance </a:t>
            </a:r>
            <a:r>
              <a:rPr lang="en-US" b="1" u="sng" dirty="0" smtClean="0"/>
              <a:t>December2017</a:t>
            </a:r>
            <a:endParaRPr lang="en-US" b="1" u="sng" dirty="0"/>
          </a:p>
        </p:txBody>
      </p:sp>
      <p:pic>
        <p:nvPicPr>
          <p:cNvPr id="4" name="Picture 3"/>
          <p:cNvPicPr>
            <a:picLocks noChangeAspect="1"/>
          </p:cNvPicPr>
          <p:nvPr/>
        </p:nvPicPr>
        <p:blipFill>
          <a:blip r:embed="rId3"/>
          <a:stretch>
            <a:fillRect/>
          </a:stretch>
        </p:blipFill>
        <p:spPr>
          <a:xfrm>
            <a:off x="9768415" y="402412"/>
            <a:ext cx="2084509" cy="60956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38243522"/>
              </p:ext>
            </p:extLst>
          </p:nvPr>
        </p:nvGraphicFramePr>
        <p:xfrm>
          <a:off x="6437850" y="2029899"/>
          <a:ext cx="4969999" cy="358186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p:cNvPicPr>
            <a:picLocks noChangeAspect="1"/>
          </p:cNvPicPr>
          <p:nvPr/>
        </p:nvPicPr>
        <p:blipFill>
          <a:blip r:embed="rId5"/>
          <a:stretch>
            <a:fillRect/>
          </a:stretch>
        </p:blipFill>
        <p:spPr>
          <a:xfrm>
            <a:off x="783551" y="2029899"/>
            <a:ext cx="4845556" cy="3612340"/>
          </a:xfrm>
          <a:prstGeom prst="rect">
            <a:avLst/>
          </a:prstGeom>
        </p:spPr>
      </p:pic>
      <p:sp>
        <p:nvSpPr>
          <p:cNvPr id="3" name="TextBox 2"/>
          <p:cNvSpPr txBox="1"/>
          <p:nvPr/>
        </p:nvSpPr>
        <p:spPr>
          <a:xfrm>
            <a:off x="4532774" y="2576052"/>
            <a:ext cx="1593706" cy="369332"/>
          </a:xfrm>
          <a:prstGeom prst="rect">
            <a:avLst/>
          </a:prstGeom>
          <a:noFill/>
        </p:spPr>
        <p:txBody>
          <a:bodyPr wrap="none" rtlCol="0">
            <a:spAutoFit/>
          </a:bodyPr>
          <a:lstStyle/>
          <a:p>
            <a:r>
              <a:rPr lang="en-US" b="1" dirty="0" smtClean="0"/>
              <a:t>31% Prof./Adv.</a:t>
            </a:r>
            <a:endParaRPr lang="en-US" b="1" dirty="0"/>
          </a:p>
        </p:txBody>
      </p:sp>
      <p:sp>
        <p:nvSpPr>
          <p:cNvPr id="6" name="TextBox 5"/>
          <p:cNvSpPr txBox="1"/>
          <p:nvPr/>
        </p:nvSpPr>
        <p:spPr>
          <a:xfrm>
            <a:off x="275303" y="3620923"/>
            <a:ext cx="1822487" cy="369332"/>
          </a:xfrm>
          <a:prstGeom prst="rect">
            <a:avLst/>
          </a:prstGeom>
          <a:noFill/>
        </p:spPr>
        <p:txBody>
          <a:bodyPr wrap="none" rtlCol="0">
            <a:spAutoFit/>
          </a:bodyPr>
          <a:lstStyle/>
          <a:p>
            <a:r>
              <a:rPr lang="en-US" b="1" dirty="0" smtClean="0"/>
              <a:t>69% Basic/Below</a:t>
            </a:r>
            <a:endParaRPr lang="en-US" b="1" dirty="0"/>
          </a:p>
        </p:txBody>
      </p:sp>
      <p:sp>
        <p:nvSpPr>
          <p:cNvPr id="8" name="TextBox 7"/>
          <p:cNvSpPr txBox="1"/>
          <p:nvPr/>
        </p:nvSpPr>
        <p:spPr>
          <a:xfrm>
            <a:off x="6581223" y="3482423"/>
            <a:ext cx="1451732" cy="646331"/>
          </a:xfrm>
          <a:prstGeom prst="rect">
            <a:avLst/>
          </a:prstGeom>
          <a:noFill/>
        </p:spPr>
        <p:txBody>
          <a:bodyPr wrap="square" rtlCol="0">
            <a:spAutoFit/>
          </a:bodyPr>
          <a:lstStyle/>
          <a:p>
            <a:r>
              <a:rPr lang="en-US" b="1" dirty="0" smtClean="0"/>
              <a:t>64% Basic/Below</a:t>
            </a:r>
            <a:endParaRPr lang="en-US" b="1" dirty="0"/>
          </a:p>
        </p:txBody>
      </p:sp>
      <p:sp>
        <p:nvSpPr>
          <p:cNvPr id="9" name="TextBox 8"/>
          <p:cNvSpPr txBox="1"/>
          <p:nvPr/>
        </p:nvSpPr>
        <p:spPr>
          <a:xfrm>
            <a:off x="10466540" y="2945384"/>
            <a:ext cx="1593706" cy="369332"/>
          </a:xfrm>
          <a:prstGeom prst="rect">
            <a:avLst/>
          </a:prstGeom>
          <a:noFill/>
        </p:spPr>
        <p:txBody>
          <a:bodyPr wrap="none" rtlCol="0">
            <a:spAutoFit/>
          </a:bodyPr>
          <a:lstStyle/>
          <a:p>
            <a:r>
              <a:rPr lang="en-US" b="1" dirty="0" smtClean="0"/>
              <a:t>36% Prof./Adv.</a:t>
            </a:r>
            <a:endParaRPr lang="en-US" b="1" dirty="0"/>
          </a:p>
        </p:txBody>
      </p:sp>
    </p:spTree>
    <p:extLst>
      <p:ext uri="{BB962C8B-B14F-4D97-AF65-F5344CB8AC3E}">
        <p14:creationId xmlns:p14="http://schemas.microsoft.com/office/powerpoint/2010/main" val="138080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9" y="440685"/>
            <a:ext cx="10058400" cy="738633"/>
          </a:xfrm>
        </p:spPr>
        <p:txBody>
          <a:bodyPr>
            <a:normAutofit/>
          </a:bodyPr>
          <a:lstStyle/>
          <a:p>
            <a:r>
              <a:rPr lang="en-US" sz="4000" b="1" u="sng" dirty="0"/>
              <a:t>7</a:t>
            </a:r>
            <a:r>
              <a:rPr lang="en-US" sz="4000" b="1" u="sng" baseline="30000" dirty="0"/>
              <a:t>th</a:t>
            </a:r>
            <a:r>
              <a:rPr lang="en-US" sz="4000" b="1" u="sng" dirty="0"/>
              <a:t> Grade  Performance </a:t>
            </a:r>
            <a:r>
              <a:rPr lang="en-US" sz="4000" b="1" u="sng" dirty="0" smtClean="0"/>
              <a:t>December 2017</a:t>
            </a:r>
            <a:endParaRPr lang="en-US" sz="4000" b="1" u="sng" dirty="0"/>
          </a:p>
        </p:txBody>
      </p:sp>
      <p:pic>
        <p:nvPicPr>
          <p:cNvPr id="3" name="Picture 2"/>
          <p:cNvPicPr>
            <a:picLocks noChangeAspect="1"/>
          </p:cNvPicPr>
          <p:nvPr/>
        </p:nvPicPr>
        <p:blipFill>
          <a:blip r:embed="rId3"/>
          <a:stretch>
            <a:fillRect/>
          </a:stretch>
        </p:blipFill>
        <p:spPr>
          <a:xfrm>
            <a:off x="8760541" y="501490"/>
            <a:ext cx="2318004" cy="677828"/>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555733627"/>
              </p:ext>
            </p:extLst>
          </p:nvPr>
        </p:nvGraphicFramePr>
        <p:xfrm>
          <a:off x="6174714" y="1909308"/>
          <a:ext cx="5733743" cy="39355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88308818"/>
              </p:ext>
            </p:extLst>
          </p:nvPr>
        </p:nvGraphicFramePr>
        <p:xfrm>
          <a:off x="286793" y="2011468"/>
          <a:ext cx="5887921" cy="3833364"/>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639096" y="3460955"/>
            <a:ext cx="914401" cy="923330"/>
          </a:xfrm>
          <a:prstGeom prst="rect">
            <a:avLst/>
          </a:prstGeom>
          <a:noFill/>
        </p:spPr>
        <p:txBody>
          <a:bodyPr wrap="square" rtlCol="0">
            <a:spAutoFit/>
          </a:bodyPr>
          <a:lstStyle/>
          <a:p>
            <a:r>
              <a:rPr lang="en-US" b="1" dirty="0" smtClean="0"/>
              <a:t>57% Basic/</a:t>
            </a:r>
          </a:p>
          <a:p>
            <a:r>
              <a:rPr lang="en-US" b="1" dirty="0" smtClean="0"/>
              <a:t>Below</a:t>
            </a:r>
            <a:endParaRPr lang="en-US" b="1" dirty="0"/>
          </a:p>
        </p:txBody>
      </p:sp>
    </p:spTree>
    <p:extLst>
      <p:ext uri="{BB962C8B-B14F-4D97-AF65-F5344CB8AC3E}">
        <p14:creationId xmlns:p14="http://schemas.microsoft.com/office/powerpoint/2010/main" val="1489166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5579"/>
          </a:xfrm>
        </p:spPr>
        <p:txBody>
          <a:bodyPr>
            <a:normAutofit/>
          </a:bodyPr>
          <a:lstStyle/>
          <a:p>
            <a:r>
              <a:rPr lang="en-US" sz="4000" b="1" u="sng" dirty="0"/>
              <a:t>8</a:t>
            </a:r>
            <a:r>
              <a:rPr lang="en-US" sz="4000" b="1" u="sng" baseline="30000" dirty="0"/>
              <a:t>th</a:t>
            </a:r>
            <a:r>
              <a:rPr lang="en-US" sz="4000" b="1" u="sng" dirty="0"/>
              <a:t> Grade Performance </a:t>
            </a:r>
            <a:r>
              <a:rPr lang="en-US" sz="4000" b="1" u="sng" dirty="0" smtClean="0"/>
              <a:t>December</a:t>
            </a:r>
            <a:endParaRPr lang="en-US" sz="4000" b="1" u="sng" dirty="0"/>
          </a:p>
        </p:txBody>
      </p:sp>
      <p:pic>
        <p:nvPicPr>
          <p:cNvPr id="4" name="Picture 3"/>
          <p:cNvPicPr>
            <a:picLocks noChangeAspect="1"/>
          </p:cNvPicPr>
          <p:nvPr/>
        </p:nvPicPr>
        <p:blipFill>
          <a:blip r:embed="rId3"/>
          <a:stretch>
            <a:fillRect/>
          </a:stretch>
        </p:blipFill>
        <p:spPr>
          <a:xfrm>
            <a:off x="8291003" y="308918"/>
            <a:ext cx="3377477" cy="987638"/>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1296087264"/>
              </p:ext>
            </p:extLst>
          </p:nvPr>
        </p:nvGraphicFramePr>
        <p:xfrm>
          <a:off x="6420013" y="1957312"/>
          <a:ext cx="5647823" cy="4030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544104869"/>
              </p:ext>
            </p:extLst>
          </p:nvPr>
        </p:nvGraphicFramePr>
        <p:xfrm>
          <a:off x="673360" y="1880254"/>
          <a:ext cx="5524568" cy="385570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83971" y="3142956"/>
            <a:ext cx="1226618" cy="646331"/>
          </a:xfrm>
          <a:prstGeom prst="rect">
            <a:avLst/>
          </a:prstGeom>
          <a:noFill/>
        </p:spPr>
        <p:txBody>
          <a:bodyPr wrap="none" rtlCol="0">
            <a:spAutoFit/>
          </a:bodyPr>
          <a:lstStyle/>
          <a:p>
            <a:r>
              <a:rPr lang="en-US" b="1" dirty="0" smtClean="0"/>
              <a:t>50% Basic/</a:t>
            </a:r>
          </a:p>
          <a:p>
            <a:r>
              <a:rPr lang="en-US" b="1" dirty="0" smtClean="0"/>
              <a:t>Below</a:t>
            </a:r>
            <a:endParaRPr lang="en-US" b="1" dirty="0"/>
          </a:p>
        </p:txBody>
      </p:sp>
      <p:sp>
        <p:nvSpPr>
          <p:cNvPr id="5" name="TextBox 4"/>
          <p:cNvSpPr txBox="1"/>
          <p:nvPr/>
        </p:nvSpPr>
        <p:spPr>
          <a:xfrm>
            <a:off x="4826307" y="2958290"/>
            <a:ext cx="1593706" cy="369332"/>
          </a:xfrm>
          <a:prstGeom prst="rect">
            <a:avLst/>
          </a:prstGeom>
          <a:noFill/>
        </p:spPr>
        <p:txBody>
          <a:bodyPr wrap="none" rtlCol="0">
            <a:spAutoFit/>
          </a:bodyPr>
          <a:lstStyle/>
          <a:p>
            <a:r>
              <a:rPr lang="en-US" b="1" dirty="0" smtClean="0"/>
              <a:t>50% Prof./Adv.</a:t>
            </a:r>
            <a:endParaRPr lang="en-US" b="1" dirty="0"/>
          </a:p>
        </p:txBody>
      </p:sp>
    </p:spTree>
    <p:extLst>
      <p:ext uri="{BB962C8B-B14F-4D97-AF65-F5344CB8AC3E}">
        <p14:creationId xmlns:p14="http://schemas.microsoft.com/office/powerpoint/2010/main" val="362395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436" y="-129309"/>
            <a:ext cx="5643418" cy="1450975"/>
          </a:xfrm>
        </p:spPr>
        <p:txBody>
          <a:bodyPr/>
          <a:lstStyle/>
          <a:p>
            <a:r>
              <a:rPr lang="en-US" b="1" u="sng"/>
              <a:t>Why does it Matter?</a:t>
            </a:r>
          </a:p>
        </p:txBody>
      </p:sp>
      <p:sp>
        <p:nvSpPr>
          <p:cNvPr id="3" name="Content Placeholder 2"/>
          <p:cNvSpPr>
            <a:spLocks noGrp="1"/>
          </p:cNvSpPr>
          <p:nvPr>
            <p:ph idx="4294967295"/>
          </p:nvPr>
        </p:nvSpPr>
        <p:spPr>
          <a:xfrm>
            <a:off x="415637" y="1423266"/>
            <a:ext cx="11996737" cy="3544887"/>
          </a:xfrm>
        </p:spPr>
        <p:txBody>
          <a:bodyPr>
            <a:noAutofit/>
          </a:bodyPr>
          <a:lstStyle/>
          <a:p>
            <a:pPr marL="0" indent="0">
              <a:buNone/>
            </a:pPr>
            <a:r>
              <a:rPr lang="en-US" sz="3200" b="1"/>
              <a:t>Struggling readers </a:t>
            </a:r>
          </a:p>
          <a:p>
            <a:pPr lvl="1"/>
            <a:r>
              <a:rPr lang="en-US" sz="3200"/>
              <a:t>tend to struggle in all content areas</a:t>
            </a:r>
          </a:p>
          <a:p>
            <a:pPr lvl="1"/>
            <a:r>
              <a:rPr lang="en-US" sz="3200"/>
              <a:t>may have classroom discipline issues</a:t>
            </a:r>
          </a:p>
          <a:p>
            <a:pPr lvl="1"/>
            <a:r>
              <a:rPr lang="en-US" sz="3200"/>
              <a:t>often disengage from instruction or lack motivation to complete assignments or participate</a:t>
            </a:r>
          </a:p>
          <a:p>
            <a:pPr lvl="1"/>
            <a:r>
              <a:rPr lang="en-US" sz="3200"/>
              <a:t>tend to perform poorly on standardized tests</a:t>
            </a:r>
          </a:p>
          <a:p>
            <a:pPr lvl="1"/>
            <a:r>
              <a:rPr lang="en-US" sz="3200"/>
              <a:t>may drop out of high school – Need 4 credits of English to graduate</a:t>
            </a:r>
          </a:p>
          <a:p>
            <a:pPr lvl="1"/>
            <a:r>
              <a:rPr lang="en-US" sz="3200"/>
              <a:t>may require remedial classes in college which adds to the cost of tuition</a:t>
            </a:r>
          </a:p>
          <a:p>
            <a:endParaRPr lang="en-US" sz="4000"/>
          </a:p>
        </p:txBody>
      </p:sp>
      <p:pic>
        <p:nvPicPr>
          <p:cNvPr id="5" name="Picture 4"/>
          <p:cNvPicPr>
            <a:picLocks noChangeAspect="1"/>
          </p:cNvPicPr>
          <p:nvPr/>
        </p:nvPicPr>
        <p:blipFill>
          <a:blip r:embed="rId3"/>
          <a:stretch>
            <a:fillRect/>
          </a:stretch>
        </p:blipFill>
        <p:spPr>
          <a:xfrm rot="19314386">
            <a:off x="8398159" y="456179"/>
            <a:ext cx="1957890" cy="2248169"/>
          </a:xfrm>
          <a:prstGeom prst="rect">
            <a:avLst/>
          </a:prstGeom>
        </p:spPr>
      </p:pic>
    </p:spTree>
    <p:extLst>
      <p:ext uri="{BB962C8B-B14F-4D97-AF65-F5344CB8AC3E}">
        <p14:creationId xmlns:p14="http://schemas.microsoft.com/office/powerpoint/2010/main" val="303561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45" y="257106"/>
            <a:ext cx="10058400" cy="1450757"/>
          </a:xfrm>
        </p:spPr>
        <p:txBody>
          <a:bodyPr/>
          <a:lstStyle/>
          <a:p>
            <a:r>
              <a:rPr lang="en-US" b="1" u="sng"/>
              <a:t>Why does it Matter?</a:t>
            </a:r>
          </a:p>
        </p:txBody>
      </p:sp>
      <p:sp>
        <p:nvSpPr>
          <p:cNvPr id="3" name="Content Placeholder 2"/>
          <p:cNvSpPr>
            <a:spLocks noGrp="1"/>
          </p:cNvSpPr>
          <p:nvPr>
            <p:ph idx="1"/>
          </p:nvPr>
        </p:nvSpPr>
        <p:spPr>
          <a:xfrm>
            <a:off x="774728" y="2052782"/>
            <a:ext cx="10380952" cy="4264891"/>
          </a:xfrm>
        </p:spPr>
        <p:txBody>
          <a:bodyPr>
            <a:normAutofit/>
          </a:bodyPr>
          <a:lstStyle/>
          <a:p>
            <a:pPr marL="0" indent="0">
              <a:buNone/>
            </a:pPr>
            <a:r>
              <a:rPr lang="en-US" sz="3200" b="1"/>
              <a:t>Advanced readers </a:t>
            </a:r>
          </a:p>
          <a:p>
            <a:pPr lvl="1"/>
            <a:r>
              <a:rPr lang="en-US" sz="3200"/>
              <a:t>Tend to read too fast </a:t>
            </a:r>
          </a:p>
          <a:p>
            <a:pPr lvl="1"/>
            <a:r>
              <a:rPr lang="en-US" sz="3200"/>
              <a:t>Struggle with critical thinking about a text</a:t>
            </a:r>
          </a:p>
          <a:p>
            <a:pPr lvl="1"/>
            <a:r>
              <a:rPr lang="en-US" sz="3200"/>
              <a:t>Struggle to find appropriate books for their age level </a:t>
            </a:r>
          </a:p>
          <a:p>
            <a:pPr lvl="1"/>
            <a:r>
              <a:rPr lang="en-US" sz="3200"/>
              <a:t>Can be unmotivated to read</a:t>
            </a:r>
          </a:p>
          <a:p>
            <a:pPr lvl="1"/>
            <a:r>
              <a:rPr lang="en-US" sz="3200"/>
              <a:t>Often lack the stamina to research and read non-fiction text</a:t>
            </a:r>
          </a:p>
        </p:txBody>
      </p:sp>
      <p:pic>
        <p:nvPicPr>
          <p:cNvPr id="4" name="Picture 3"/>
          <p:cNvPicPr>
            <a:picLocks noChangeAspect="1"/>
          </p:cNvPicPr>
          <p:nvPr/>
        </p:nvPicPr>
        <p:blipFill>
          <a:blip r:embed="rId3"/>
          <a:stretch>
            <a:fillRect/>
          </a:stretch>
        </p:blipFill>
        <p:spPr>
          <a:xfrm>
            <a:off x="7962920" y="217262"/>
            <a:ext cx="2932430" cy="2981202"/>
          </a:xfrm>
          <a:prstGeom prst="rect">
            <a:avLst/>
          </a:prstGeom>
        </p:spPr>
      </p:pic>
    </p:spTree>
    <p:extLst>
      <p:ext uri="{BB962C8B-B14F-4D97-AF65-F5344CB8AC3E}">
        <p14:creationId xmlns:p14="http://schemas.microsoft.com/office/powerpoint/2010/main" val="11315581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674</TotalTime>
  <Words>3324</Words>
  <Application>Microsoft Office PowerPoint</Application>
  <PresentationFormat>Widescreen</PresentationFormat>
  <Paragraphs>437</Paragraphs>
  <Slides>43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Courier New</vt:lpstr>
      <vt:lpstr>Times New Roman</vt:lpstr>
      <vt:lpstr>Wingdings</vt:lpstr>
      <vt:lpstr>Retrospect</vt:lpstr>
      <vt:lpstr>Cougar P.A.W.S. </vt:lpstr>
      <vt:lpstr>Outcomes</vt:lpstr>
      <vt:lpstr>PowerPoint Presentation</vt:lpstr>
      <vt:lpstr>Reading Inventory Growth (2017/18 School Year)</vt:lpstr>
      <vt:lpstr>6th Grade Performance December2017</vt:lpstr>
      <vt:lpstr>7th Grade  Performance December 2017</vt:lpstr>
      <vt:lpstr>8th Grade Performance December</vt:lpstr>
      <vt:lpstr>Why does it Matter?</vt:lpstr>
      <vt:lpstr>Why does it Matter?</vt:lpstr>
      <vt:lpstr>Lexile and Grade Level Equivalents</vt:lpstr>
      <vt:lpstr>Mid-Year Proficiency Levels</vt:lpstr>
      <vt:lpstr>PowerPoint Presentation</vt:lpstr>
      <vt:lpstr>PowerPoint Presentation</vt:lpstr>
      <vt:lpstr>Overall Growth -  2016-2017</vt:lpstr>
      <vt:lpstr>6th Grade Growth 2016-2017</vt:lpstr>
      <vt:lpstr>7th Grade Growth 2016-2017</vt:lpstr>
      <vt:lpstr>8th Grade Growth 2016-2017</vt:lpstr>
      <vt:lpstr>Why does it matter?</vt:lpstr>
      <vt:lpstr>Why does it matter?</vt:lpstr>
      <vt:lpstr>Quantile Proficiency Bands</vt:lpstr>
      <vt:lpstr>Quantile Proficiency Bands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EOG – Reading/Evidence Based Writing Assessment</vt:lpstr>
      <vt:lpstr>PowerPoint Presentation</vt:lpstr>
      <vt:lpstr>Scoring Rubric:  Two Traits</vt:lpstr>
      <vt:lpstr>Writing Task </vt:lpstr>
      <vt:lpstr>PowerPoint Presentation</vt:lpstr>
      <vt:lpstr>Current 8th Grade</vt:lpstr>
      <vt:lpstr>Current 7th Grade</vt:lpstr>
      <vt:lpstr>Reflect on the Milestones Data</vt:lpstr>
      <vt:lpstr>Planning A Way to Success</vt:lpstr>
      <vt:lpstr>Some examples</vt:lpstr>
      <vt:lpstr>SMART Goal Frame</vt:lpstr>
      <vt:lpstr>Strategies for Reading Success</vt:lpstr>
      <vt:lpstr>Strategies for Math Success</vt:lpstr>
      <vt:lpstr>Our Learning Commitments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Cougar P.A.W.S. Night</dc:title>
  <dc:creator>Kelly Beer</dc:creator>
  <cp:lastModifiedBy>Kelly Beer</cp:lastModifiedBy>
  <cp:revision>33</cp:revision>
  <dcterms:modified xsi:type="dcterms:W3CDTF">2018-01-25T21:38:29Z</dcterms:modified>
</cp:coreProperties>
</file>